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08" r:id="rId1"/>
  </p:sldMasterIdLst>
  <p:notesMasterIdLst>
    <p:notesMasterId r:id="rId59"/>
  </p:notesMasterIdLst>
  <p:handoutMasterIdLst>
    <p:handoutMasterId r:id="rId60"/>
  </p:handoutMasterIdLst>
  <p:sldIdLst>
    <p:sldId id="814" r:id="rId2"/>
    <p:sldId id="815" r:id="rId3"/>
    <p:sldId id="873" r:id="rId4"/>
    <p:sldId id="816" r:id="rId5"/>
    <p:sldId id="818" r:id="rId6"/>
    <p:sldId id="819" r:id="rId7"/>
    <p:sldId id="820" r:id="rId8"/>
    <p:sldId id="822" r:id="rId9"/>
    <p:sldId id="823" r:id="rId10"/>
    <p:sldId id="824" r:id="rId11"/>
    <p:sldId id="825" r:id="rId12"/>
    <p:sldId id="826" r:id="rId13"/>
    <p:sldId id="827" r:id="rId14"/>
    <p:sldId id="834" r:id="rId15"/>
    <p:sldId id="835" r:id="rId16"/>
    <p:sldId id="836" r:id="rId17"/>
    <p:sldId id="837" r:id="rId18"/>
    <p:sldId id="838" r:id="rId19"/>
    <p:sldId id="839" r:id="rId20"/>
    <p:sldId id="840" r:id="rId21"/>
    <p:sldId id="841" r:id="rId22"/>
    <p:sldId id="880" r:id="rId23"/>
    <p:sldId id="881" r:id="rId24"/>
    <p:sldId id="882" r:id="rId25"/>
    <p:sldId id="842" r:id="rId26"/>
    <p:sldId id="843" r:id="rId27"/>
    <p:sldId id="844" r:id="rId28"/>
    <p:sldId id="845" r:id="rId29"/>
    <p:sldId id="846" r:id="rId30"/>
    <p:sldId id="847" r:id="rId31"/>
    <p:sldId id="848" r:id="rId32"/>
    <p:sldId id="849" r:id="rId33"/>
    <p:sldId id="850" r:id="rId34"/>
    <p:sldId id="851" r:id="rId35"/>
    <p:sldId id="855" r:id="rId36"/>
    <p:sldId id="856" r:id="rId37"/>
    <p:sldId id="857" r:id="rId38"/>
    <p:sldId id="858" r:id="rId39"/>
    <p:sldId id="859" r:id="rId40"/>
    <p:sldId id="860" r:id="rId41"/>
    <p:sldId id="883" r:id="rId42"/>
    <p:sldId id="884" r:id="rId43"/>
    <p:sldId id="885" r:id="rId44"/>
    <p:sldId id="886" r:id="rId45"/>
    <p:sldId id="887" r:id="rId46"/>
    <p:sldId id="888" r:id="rId47"/>
    <p:sldId id="862" r:id="rId48"/>
    <p:sldId id="863" r:id="rId49"/>
    <p:sldId id="864" r:id="rId50"/>
    <p:sldId id="865" r:id="rId51"/>
    <p:sldId id="866" r:id="rId52"/>
    <p:sldId id="867" r:id="rId53"/>
    <p:sldId id="868" r:id="rId54"/>
    <p:sldId id="869" r:id="rId55"/>
    <p:sldId id="870" r:id="rId56"/>
    <p:sldId id="871" r:id="rId57"/>
    <p:sldId id="872" r:id="rId58"/>
  </p:sldIdLst>
  <p:sldSz cx="9144000" cy="6858000" type="screen4x3"/>
  <p:notesSz cx="6950075" cy="9236075"/>
  <p:defaultTextStyle>
    <a:defPPr>
      <a:defRPr lang="en-US"/>
    </a:defPPr>
    <a:lvl1pPr algn="l" rtl="0" fontAlgn="base">
      <a:spcBef>
        <a:spcPct val="0"/>
      </a:spcBef>
      <a:spcAft>
        <a:spcPct val="0"/>
      </a:spcAft>
      <a:defRPr sz="16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16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16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16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16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6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16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16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1600"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2686" autoAdjust="0"/>
  </p:normalViewPr>
  <p:slideViewPr>
    <p:cSldViewPr>
      <p:cViewPr varScale="1">
        <p:scale>
          <a:sx n="67" d="100"/>
          <a:sy n="67" d="100"/>
        </p:scale>
        <p:origin x="-5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13075" cy="463550"/>
          </a:xfrm>
          <a:prstGeom prst="rect">
            <a:avLst/>
          </a:prstGeom>
          <a:noFill/>
          <a:ln w="9525">
            <a:noFill/>
            <a:miter lim="800000"/>
            <a:headEnd/>
            <a:tailEnd/>
          </a:ln>
          <a:effectLst/>
        </p:spPr>
        <p:txBody>
          <a:bodyPr vert="horz" wrap="square" lIns="93702" tIns="46856" rIns="93702" bIns="46856" numCol="1" anchor="t" anchorCtr="0" compatLnSpc="1">
            <a:prstTxWarp prst="textNoShape">
              <a:avLst/>
            </a:prstTxWarp>
          </a:bodyPr>
          <a:lstStyle>
            <a:lvl1pPr defTabSz="936880" eaLnBrk="0" hangingPunct="0">
              <a:lnSpc>
                <a:spcPct val="100000"/>
              </a:lnSpc>
              <a:buFontTx/>
              <a:buNone/>
              <a:defRPr sz="1200">
                <a:latin typeface="Times" pitchFamily="18" charset="0"/>
                <a:ea typeface="+mn-ea"/>
                <a:cs typeface="+mn-cs"/>
              </a:defRPr>
            </a:lvl1pPr>
          </a:lstStyle>
          <a:p>
            <a:pPr>
              <a:defRPr/>
            </a:pPr>
            <a:endParaRPr lang="en-US"/>
          </a:p>
        </p:txBody>
      </p:sp>
      <p:sp>
        <p:nvSpPr>
          <p:cNvPr id="21507" name="Rectangle 3"/>
          <p:cNvSpPr>
            <a:spLocks noGrp="1" noChangeArrowheads="1"/>
          </p:cNvSpPr>
          <p:nvPr>
            <p:ph type="dt" sz="quarter" idx="1"/>
          </p:nvPr>
        </p:nvSpPr>
        <p:spPr bwMode="auto">
          <a:xfrm>
            <a:off x="3937000" y="0"/>
            <a:ext cx="3013075" cy="463550"/>
          </a:xfrm>
          <a:prstGeom prst="rect">
            <a:avLst/>
          </a:prstGeom>
          <a:noFill/>
          <a:ln w="9525">
            <a:noFill/>
            <a:miter lim="800000"/>
            <a:headEnd/>
            <a:tailEnd/>
          </a:ln>
          <a:effectLst/>
        </p:spPr>
        <p:txBody>
          <a:bodyPr vert="horz" wrap="square" lIns="93702" tIns="46856" rIns="93702" bIns="46856" numCol="1" anchor="t" anchorCtr="0" compatLnSpc="1">
            <a:prstTxWarp prst="textNoShape">
              <a:avLst/>
            </a:prstTxWarp>
          </a:bodyPr>
          <a:lstStyle>
            <a:lvl1pPr algn="r" defTabSz="936880" eaLnBrk="0" hangingPunct="0">
              <a:lnSpc>
                <a:spcPct val="100000"/>
              </a:lnSpc>
              <a:buFontTx/>
              <a:buNone/>
              <a:defRPr sz="1200">
                <a:latin typeface="Times" pitchFamily="18" charset="0"/>
                <a:ea typeface="+mn-ea"/>
                <a:cs typeface="+mn-cs"/>
              </a:defRPr>
            </a:lvl1pPr>
          </a:lstStyle>
          <a:p>
            <a:pPr>
              <a:defRPr/>
            </a:pPr>
            <a:endParaRPr lang="en-US"/>
          </a:p>
        </p:txBody>
      </p:sp>
      <p:sp>
        <p:nvSpPr>
          <p:cNvPr id="21508" name="Rectangle 4"/>
          <p:cNvSpPr>
            <a:spLocks noGrp="1" noChangeArrowheads="1"/>
          </p:cNvSpPr>
          <p:nvPr>
            <p:ph type="ftr" sz="quarter" idx="2"/>
          </p:nvPr>
        </p:nvSpPr>
        <p:spPr bwMode="auto">
          <a:xfrm>
            <a:off x="0" y="8772525"/>
            <a:ext cx="3013075" cy="463550"/>
          </a:xfrm>
          <a:prstGeom prst="rect">
            <a:avLst/>
          </a:prstGeom>
          <a:noFill/>
          <a:ln w="9525">
            <a:noFill/>
            <a:miter lim="800000"/>
            <a:headEnd/>
            <a:tailEnd/>
          </a:ln>
          <a:effectLst/>
        </p:spPr>
        <p:txBody>
          <a:bodyPr vert="horz" wrap="square" lIns="93702" tIns="46856" rIns="93702" bIns="46856" numCol="1" anchor="b" anchorCtr="0" compatLnSpc="1">
            <a:prstTxWarp prst="textNoShape">
              <a:avLst/>
            </a:prstTxWarp>
          </a:bodyPr>
          <a:lstStyle>
            <a:lvl1pPr defTabSz="936880" eaLnBrk="0" hangingPunct="0">
              <a:lnSpc>
                <a:spcPct val="100000"/>
              </a:lnSpc>
              <a:buFontTx/>
              <a:buNone/>
              <a:defRPr sz="1200">
                <a:latin typeface="Times" pitchFamily="18" charset="0"/>
                <a:ea typeface="+mn-ea"/>
                <a:cs typeface="+mn-cs"/>
              </a:defRPr>
            </a:lvl1pPr>
          </a:lstStyle>
          <a:p>
            <a:pPr>
              <a:defRPr/>
            </a:pPr>
            <a:endParaRPr lang="en-US"/>
          </a:p>
        </p:txBody>
      </p:sp>
      <p:sp>
        <p:nvSpPr>
          <p:cNvPr id="21509" name="Rectangle 5"/>
          <p:cNvSpPr>
            <a:spLocks noGrp="1" noChangeArrowheads="1"/>
          </p:cNvSpPr>
          <p:nvPr>
            <p:ph type="sldNum" sz="quarter" idx="3"/>
          </p:nvPr>
        </p:nvSpPr>
        <p:spPr bwMode="auto">
          <a:xfrm>
            <a:off x="3937000" y="8772525"/>
            <a:ext cx="3013075" cy="463550"/>
          </a:xfrm>
          <a:prstGeom prst="rect">
            <a:avLst/>
          </a:prstGeom>
          <a:noFill/>
          <a:ln w="9525">
            <a:noFill/>
            <a:miter lim="800000"/>
            <a:headEnd/>
            <a:tailEnd/>
          </a:ln>
          <a:effectLst/>
        </p:spPr>
        <p:txBody>
          <a:bodyPr vert="horz" wrap="square" lIns="93702" tIns="46856" rIns="93702" bIns="46856" numCol="1" anchor="b" anchorCtr="0" compatLnSpc="1">
            <a:prstTxWarp prst="textNoShape">
              <a:avLst/>
            </a:prstTxWarp>
          </a:bodyPr>
          <a:lstStyle>
            <a:lvl1pPr algn="r" defTabSz="936574" eaLnBrk="0" hangingPunct="0">
              <a:defRPr sz="1200">
                <a:latin typeface="Times" pitchFamily="18" charset="0"/>
                <a:cs typeface="Arial" pitchFamily="34" charset="0"/>
              </a:defRPr>
            </a:lvl1pPr>
          </a:lstStyle>
          <a:p>
            <a:pPr>
              <a:defRPr/>
            </a:pPr>
            <a:fld id="{0D882209-0490-4B3F-AB79-63F7D18279AF}" type="slidenum">
              <a:rPr lang="en-US" altLang="en-US"/>
              <a:pPr>
                <a:defRPr/>
              </a:pPr>
              <a:t>‹#›</a:t>
            </a:fld>
            <a:endParaRPr lang="en-US" altLang="en-US"/>
          </a:p>
        </p:txBody>
      </p:sp>
    </p:spTree>
    <p:extLst>
      <p:ext uri="{BB962C8B-B14F-4D97-AF65-F5344CB8AC3E}">
        <p14:creationId xmlns:p14="http://schemas.microsoft.com/office/powerpoint/2010/main" val="2302904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3013075" cy="463550"/>
          </a:xfrm>
          <a:prstGeom prst="rect">
            <a:avLst/>
          </a:prstGeom>
          <a:noFill/>
          <a:ln w="9525">
            <a:noFill/>
            <a:miter lim="800000"/>
            <a:headEnd/>
            <a:tailEnd/>
          </a:ln>
          <a:effectLst/>
        </p:spPr>
        <p:txBody>
          <a:bodyPr vert="horz" wrap="square" lIns="93702" tIns="46856" rIns="93702" bIns="46856" numCol="1" anchor="t" anchorCtr="0" compatLnSpc="1">
            <a:prstTxWarp prst="textNoShape">
              <a:avLst/>
            </a:prstTxWarp>
          </a:bodyPr>
          <a:lstStyle>
            <a:lvl1pPr defTabSz="936880" eaLnBrk="0" hangingPunct="0">
              <a:lnSpc>
                <a:spcPct val="100000"/>
              </a:lnSpc>
              <a:buFontTx/>
              <a:buNone/>
              <a:defRPr sz="1200">
                <a:latin typeface="Times" pitchFamily="18" charset="0"/>
                <a:ea typeface="+mn-ea"/>
                <a:cs typeface="+mn-cs"/>
              </a:defRPr>
            </a:lvl1pPr>
          </a:lstStyle>
          <a:p>
            <a:pPr>
              <a:defRPr/>
            </a:pPr>
            <a:endParaRPr lang="en-US"/>
          </a:p>
        </p:txBody>
      </p:sp>
      <p:sp>
        <p:nvSpPr>
          <p:cNvPr id="134147" name="Rectangle 3"/>
          <p:cNvSpPr>
            <a:spLocks noGrp="1" noChangeArrowheads="1"/>
          </p:cNvSpPr>
          <p:nvPr>
            <p:ph type="dt" idx="1"/>
          </p:nvPr>
        </p:nvSpPr>
        <p:spPr bwMode="auto">
          <a:xfrm>
            <a:off x="3937000" y="0"/>
            <a:ext cx="3013075" cy="463550"/>
          </a:xfrm>
          <a:prstGeom prst="rect">
            <a:avLst/>
          </a:prstGeom>
          <a:noFill/>
          <a:ln w="9525">
            <a:noFill/>
            <a:miter lim="800000"/>
            <a:headEnd/>
            <a:tailEnd/>
          </a:ln>
          <a:effectLst/>
        </p:spPr>
        <p:txBody>
          <a:bodyPr vert="horz" wrap="square" lIns="93702" tIns="46856" rIns="93702" bIns="46856" numCol="1" anchor="t" anchorCtr="0" compatLnSpc="1">
            <a:prstTxWarp prst="textNoShape">
              <a:avLst/>
            </a:prstTxWarp>
          </a:bodyPr>
          <a:lstStyle>
            <a:lvl1pPr algn="r" defTabSz="936880" eaLnBrk="0" hangingPunct="0">
              <a:lnSpc>
                <a:spcPct val="100000"/>
              </a:lnSpc>
              <a:buFontTx/>
              <a:buNone/>
              <a:defRPr sz="1200">
                <a:latin typeface="Times" pitchFamily="18" charset="0"/>
                <a:ea typeface="+mn-ea"/>
                <a:cs typeface="+mn-cs"/>
              </a:defRPr>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5"/>
          <p:cNvSpPr>
            <a:spLocks noGrp="1" noChangeArrowheads="1"/>
          </p:cNvSpPr>
          <p:nvPr>
            <p:ph type="body" sz="quarter" idx="3"/>
          </p:nvPr>
        </p:nvSpPr>
        <p:spPr bwMode="auto">
          <a:xfrm>
            <a:off x="927100" y="4387850"/>
            <a:ext cx="5095875" cy="4156075"/>
          </a:xfrm>
          <a:prstGeom prst="rect">
            <a:avLst/>
          </a:prstGeom>
          <a:noFill/>
          <a:ln w="9525">
            <a:noFill/>
            <a:miter lim="800000"/>
            <a:headEnd/>
            <a:tailEnd/>
          </a:ln>
          <a:effectLst/>
        </p:spPr>
        <p:txBody>
          <a:bodyPr vert="horz" wrap="square" lIns="93702" tIns="46856" rIns="93702" bIns="4685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4150" name="Rectangle 6"/>
          <p:cNvSpPr>
            <a:spLocks noGrp="1" noChangeArrowheads="1"/>
          </p:cNvSpPr>
          <p:nvPr>
            <p:ph type="ftr" sz="quarter" idx="4"/>
          </p:nvPr>
        </p:nvSpPr>
        <p:spPr bwMode="auto">
          <a:xfrm>
            <a:off x="0" y="8772525"/>
            <a:ext cx="3013075" cy="463550"/>
          </a:xfrm>
          <a:prstGeom prst="rect">
            <a:avLst/>
          </a:prstGeom>
          <a:noFill/>
          <a:ln w="9525">
            <a:noFill/>
            <a:miter lim="800000"/>
            <a:headEnd/>
            <a:tailEnd/>
          </a:ln>
          <a:effectLst/>
        </p:spPr>
        <p:txBody>
          <a:bodyPr vert="horz" wrap="square" lIns="93702" tIns="46856" rIns="93702" bIns="46856" numCol="1" anchor="b" anchorCtr="0" compatLnSpc="1">
            <a:prstTxWarp prst="textNoShape">
              <a:avLst/>
            </a:prstTxWarp>
          </a:bodyPr>
          <a:lstStyle>
            <a:lvl1pPr defTabSz="936880" eaLnBrk="0" hangingPunct="0">
              <a:lnSpc>
                <a:spcPct val="100000"/>
              </a:lnSpc>
              <a:buFontTx/>
              <a:buNone/>
              <a:defRPr sz="1200">
                <a:latin typeface="Times" pitchFamily="18" charset="0"/>
                <a:ea typeface="+mn-ea"/>
                <a:cs typeface="+mn-cs"/>
              </a:defRPr>
            </a:lvl1pPr>
          </a:lstStyle>
          <a:p>
            <a:pPr>
              <a:defRPr/>
            </a:pPr>
            <a:endParaRPr lang="en-US"/>
          </a:p>
        </p:txBody>
      </p:sp>
      <p:sp>
        <p:nvSpPr>
          <p:cNvPr id="134151" name="Rectangle 7"/>
          <p:cNvSpPr>
            <a:spLocks noGrp="1" noChangeArrowheads="1"/>
          </p:cNvSpPr>
          <p:nvPr>
            <p:ph type="sldNum" sz="quarter" idx="5"/>
          </p:nvPr>
        </p:nvSpPr>
        <p:spPr bwMode="auto">
          <a:xfrm>
            <a:off x="3937000" y="8772525"/>
            <a:ext cx="3013075" cy="463550"/>
          </a:xfrm>
          <a:prstGeom prst="rect">
            <a:avLst/>
          </a:prstGeom>
          <a:noFill/>
          <a:ln w="9525">
            <a:noFill/>
            <a:miter lim="800000"/>
            <a:headEnd/>
            <a:tailEnd/>
          </a:ln>
          <a:effectLst/>
        </p:spPr>
        <p:txBody>
          <a:bodyPr vert="horz" wrap="square" lIns="93702" tIns="46856" rIns="93702" bIns="46856" numCol="1" anchor="b" anchorCtr="0" compatLnSpc="1">
            <a:prstTxWarp prst="textNoShape">
              <a:avLst/>
            </a:prstTxWarp>
          </a:bodyPr>
          <a:lstStyle>
            <a:lvl1pPr algn="r" defTabSz="936574" eaLnBrk="0" hangingPunct="0">
              <a:defRPr sz="1200">
                <a:latin typeface="Times" pitchFamily="18" charset="0"/>
                <a:cs typeface="Arial" pitchFamily="34" charset="0"/>
              </a:defRPr>
            </a:lvl1pPr>
          </a:lstStyle>
          <a:p>
            <a:pPr>
              <a:defRPr/>
            </a:pPr>
            <a:fld id="{AECE157F-FFD3-4E5C-87E8-5BCD31D3E1F0}" type="slidenum">
              <a:rPr lang="en-US" altLang="en-US"/>
              <a:pPr>
                <a:defRPr/>
              </a:pPr>
              <a:t>‹#›</a:t>
            </a:fld>
            <a:endParaRPr lang="en-US" altLang="en-US"/>
          </a:p>
        </p:txBody>
      </p:sp>
    </p:spTree>
    <p:extLst>
      <p:ext uri="{BB962C8B-B14F-4D97-AF65-F5344CB8AC3E}">
        <p14:creationId xmlns:p14="http://schemas.microsoft.com/office/powerpoint/2010/main" val="516149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CF9598C7-3359-4773-8BEB-4246016DC6AA}" type="slidenum">
              <a:rPr lang="en-US" altLang="en-US" smtClean="0">
                <a:cs typeface="Arial" charset="0"/>
              </a:rPr>
              <a:pPr>
                <a:spcBef>
                  <a:spcPct val="0"/>
                </a:spcBef>
              </a:pPr>
              <a:t>1</a:t>
            </a:fld>
            <a:endParaRPr lang="en-US" alt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977DE503-D5A7-47E4-8FD8-0CF0A5E18382}" type="slidenum">
              <a:rPr lang="en-US" altLang="en-US" smtClean="0">
                <a:cs typeface="Arial" charset="0"/>
              </a:rPr>
              <a:pPr>
                <a:spcBef>
                  <a:spcPct val="0"/>
                </a:spcBef>
              </a:pPr>
              <a:t>16</a:t>
            </a:fld>
            <a:endParaRPr lang="en-US" alt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04EB7E23-FEAB-4524-855C-E6BE6B51E054}" type="slidenum">
              <a:rPr lang="en-US" altLang="en-US" smtClean="0">
                <a:cs typeface="Arial" charset="0"/>
              </a:rPr>
              <a:pPr>
                <a:spcBef>
                  <a:spcPct val="0"/>
                </a:spcBef>
              </a:pPr>
              <a:t>17</a:t>
            </a:fld>
            <a:endParaRPr lang="en-US" alt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C9402BEA-88F4-4319-BD3F-F6D1190A2AB6}" type="slidenum">
              <a:rPr lang="en-US" altLang="en-US" smtClean="0">
                <a:cs typeface="Arial" charset="0"/>
              </a:rPr>
              <a:pPr>
                <a:spcBef>
                  <a:spcPct val="0"/>
                </a:spcBef>
              </a:pPr>
              <a:t>18</a:t>
            </a:fld>
            <a:endParaRPr lang="en-US" alt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B26A9F8F-FC13-4731-BBFF-392AF112D6BF}" type="slidenum">
              <a:rPr lang="en-US" altLang="en-US" smtClean="0">
                <a:cs typeface="Arial" charset="0"/>
              </a:rPr>
              <a:pPr>
                <a:spcBef>
                  <a:spcPct val="0"/>
                </a:spcBef>
              </a:pPr>
              <a:t>20</a:t>
            </a:fld>
            <a:endParaRPr lang="en-US" alt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Go over how this will affect proposals submitted before policy date.  Those will be looked at on a case by case basis to see if the…</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DB5563F7-687D-4606-973F-F150BCE9C72A}" type="slidenum">
              <a:rPr lang="en-US" altLang="en-US" smtClean="0">
                <a:cs typeface="Arial" charset="0"/>
              </a:rPr>
              <a:pPr>
                <a:spcBef>
                  <a:spcPct val="0"/>
                </a:spcBef>
              </a:pPr>
              <a:t>21</a:t>
            </a:fld>
            <a:endParaRPr lang="en-US" alt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DD2FFFCA-94B8-4ED2-9BE2-32A6D8EF22DE}" type="slidenum">
              <a:rPr lang="en-US" altLang="en-US" smtClean="0">
                <a:cs typeface="Arial" charset="0"/>
              </a:rPr>
              <a:pPr>
                <a:spcBef>
                  <a:spcPct val="0"/>
                </a:spcBef>
              </a:pPr>
              <a:t>22</a:t>
            </a:fld>
            <a:endParaRPr lang="en-US" alt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01F6DAD4-EDA2-4F83-9994-BF41E158C1A4}" type="slidenum">
              <a:rPr lang="en-US" altLang="en-US" smtClean="0">
                <a:cs typeface="Arial" charset="0"/>
              </a:rPr>
              <a:pPr>
                <a:spcBef>
                  <a:spcPct val="0"/>
                </a:spcBef>
              </a:pPr>
              <a:t>25</a:t>
            </a:fld>
            <a:endParaRPr lang="en-US" alt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Insert divide symbol</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0C8583D0-3554-4963-BD87-01DA04F4B922}" type="slidenum">
              <a:rPr lang="en-US" altLang="en-US" smtClean="0">
                <a:cs typeface="Arial" charset="0"/>
              </a:rPr>
              <a:pPr>
                <a:spcBef>
                  <a:spcPct val="0"/>
                </a:spcBef>
              </a:pPr>
              <a:t>26</a:t>
            </a:fld>
            <a:endParaRPr lang="en-US" altLang="en-US"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9D856A6E-175E-421F-9685-C231337E4068}" type="slidenum">
              <a:rPr lang="en-US" altLang="en-US" smtClean="0">
                <a:cs typeface="Arial" charset="0"/>
              </a:rPr>
              <a:pPr>
                <a:spcBef>
                  <a:spcPct val="0"/>
                </a:spcBef>
              </a:pPr>
              <a:t>28</a:t>
            </a:fld>
            <a:endParaRPr lang="en-US" altLang="en-US"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8CF460A3-0207-4A2A-A38A-E05B80ADB2F3}" type="slidenum">
              <a:rPr lang="en-US" altLang="en-US" smtClean="0">
                <a:cs typeface="Arial" charset="0"/>
              </a:rPr>
              <a:pPr>
                <a:spcBef>
                  <a:spcPct val="0"/>
                </a:spcBef>
              </a:pPr>
              <a:t>33</a:t>
            </a:fld>
            <a:endParaRPr lang="en-US" alt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31DBDE33-9CD2-4C16-A631-F8514B077C26}" type="slidenum">
              <a:rPr lang="en-US" altLang="en-US" smtClean="0">
                <a:cs typeface="Arial" charset="0"/>
              </a:rPr>
              <a:pPr>
                <a:spcBef>
                  <a:spcPct val="0"/>
                </a:spcBef>
              </a:pPr>
              <a:t>2</a:t>
            </a:fld>
            <a:endParaRPr lang="en-US" altLang="en-US"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Could not or can not?</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B5CFE844-567F-420B-94F6-F8B726FD06B5}" type="slidenum">
              <a:rPr lang="en-US" altLang="en-US" smtClean="0">
                <a:cs typeface="Arial" charset="0"/>
              </a:rPr>
              <a:pPr>
                <a:spcBef>
                  <a:spcPct val="0"/>
                </a:spcBef>
              </a:pPr>
              <a:t>34</a:t>
            </a:fld>
            <a:endParaRPr lang="en-US" altLang="en-US"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038" indent="-173038">
              <a:buFontTx/>
              <a:buChar char="•"/>
            </a:pPr>
            <a:r>
              <a:rPr lang="en-US" altLang="en-US" smtClean="0"/>
              <a:t>Is it really necessary?  PI’s think they can “sweeten the pot”, but most agencies don’t want to have to track the cost share if it is not required.  See the “GOOD” examples for ways the PI can show uncommitted voluntary effort, etc.</a:t>
            </a:r>
          </a:p>
          <a:p>
            <a:pPr marL="173038" indent="-173038">
              <a:buFontTx/>
              <a:buChar char="•"/>
            </a:pPr>
            <a:endParaRPr lang="en-US" alt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437AAD70-3568-4453-BDA6-C29FA88BB0E4}" type="slidenum">
              <a:rPr lang="en-US" altLang="en-US" smtClean="0">
                <a:cs typeface="Arial" charset="0"/>
              </a:rPr>
              <a:pPr>
                <a:spcBef>
                  <a:spcPct val="0"/>
                </a:spcBef>
              </a:pPr>
              <a:t>35</a:t>
            </a:fld>
            <a:endParaRPr lang="en-US" altLang="en-US"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27E4EE7A-75BB-4CF0-87CC-633C3C5F4853}" type="slidenum">
              <a:rPr lang="en-US" altLang="en-US" smtClean="0">
                <a:cs typeface="Arial" charset="0"/>
              </a:rPr>
              <a:pPr>
                <a:spcBef>
                  <a:spcPct val="0"/>
                </a:spcBef>
              </a:pPr>
              <a:t>36</a:t>
            </a:fld>
            <a:endParaRPr lang="en-US" altLang="en-US"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4D65AF61-2DB5-4993-9DFB-97808791E000}" type="slidenum">
              <a:rPr lang="en-US" altLang="en-US" smtClean="0">
                <a:cs typeface="Arial" charset="0"/>
              </a:rPr>
              <a:pPr>
                <a:spcBef>
                  <a:spcPct val="0"/>
                </a:spcBef>
              </a:pPr>
              <a:t>37</a:t>
            </a:fld>
            <a:endParaRPr lang="en-US" altLang="en-US"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IAS needs to be updated to remove “involuntary” as an option, and change required by sponsor to mandatory.</a:t>
            </a:r>
          </a:p>
          <a:p>
            <a:r>
              <a:rPr lang="en-US" altLang="en-US" smtClean="0"/>
              <a:t>Add other form of approval or stay silent on this?</a:t>
            </a:r>
          </a:p>
          <a:p>
            <a:endParaRPr lang="en-US" altLang="en-US" smtClean="0"/>
          </a:p>
          <a:p>
            <a:endParaRPr lang="en-US" alt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F54C32C8-2472-4FE0-85D7-169E484E5158}" type="slidenum">
              <a:rPr lang="en-US" altLang="en-US" smtClean="0">
                <a:cs typeface="Arial" charset="0"/>
              </a:rPr>
              <a:pPr>
                <a:spcBef>
                  <a:spcPct val="0"/>
                </a:spcBef>
              </a:pPr>
              <a:t>38</a:t>
            </a:fld>
            <a:endParaRPr lang="en-US" altLang="en-US"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6DF9039E-7269-4D61-91C5-373E45DC9723}" type="slidenum">
              <a:rPr lang="en-US" altLang="en-US" smtClean="0">
                <a:cs typeface="Arial" charset="0"/>
              </a:rPr>
              <a:pPr>
                <a:spcBef>
                  <a:spcPct val="0"/>
                </a:spcBef>
              </a:pPr>
              <a:t>40</a:t>
            </a:fld>
            <a:endParaRPr lang="en-US" altLang="en-US"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88976CD5-897B-4D85-9694-B7EA4D9205B0}" type="slidenum">
              <a:rPr lang="en-US" altLang="en-US" smtClean="0">
                <a:cs typeface="Arial" charset="0"/>
              </a:rPr>
              <a:pPr>
                <a:spcBef>
                  <a:spcPct val="0"/>
                </a:spcBef>
              </a:pPr>
              <a:t>41</a:t>
            </a:fld>
            <a:endParaRPr lang="en-US" altLang="en-US"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36920F3E-C0BA-4E9F-A2C4-B44E06311763}" type="slidenum">
              <a:rPr lang="en-US" altLang="en-US" smtClean="0">
                <a:cs typeface="Arial" charset="0"/>
              </a:rPr>
              <a:pPr>
                <a:spcBef>
                  <a:spcPct val="0"/>
                </a:spcBef>
              </a:pPr>
              <a:t>43</a:t>
            </a:fld>
            <a:endParaRPr lang="en-US" altLang="en-US" smtClean="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53D396B1-E900-4A3F-849B-66DF6C65BC94}" type="slidenum">
              <a:rPr lang="en-US" altLang="en-US" smtClean="0">
                <a:cs typeface="Arial" charset="0"/>
              </a:rPr>
              <a:pPr>
                <a:spcBef>
                  <a:spcPct val="0"/>
                </a:spcBef>
              </a:pPr>
              <a:t>46</a:t>
            </a:fld>
            <a:endParaRPr lang="en-US" alt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BD134BF1-9AF5-4D53-A639-044D4DF388A5}" type="slidenum">
              <a:rPr lang="en-US" altLang="en-US" smtClean="0">
                <a:cs typeface="Arial" charset="0"/>
              </a:rPr>
              <a:pPr>
                <a:spcBef>
                  <a:spcPct val="0"/>
                </a:spcBef>
              </a:pPr>
              <a:t>6</a:t>
            </a:fld>
            <a:endParaRPr lang="en-US" alt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a:p>
            <a:endParaRPr lang="en-US"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A31AD7B4-554A-4C89-8534-7A0406E5E2B9}" type="slidenum">
              <a:rPr lang="en-US" altLang="en-US" smtClean="0">
                <a:cs typeface="Arial" charset="0"/>
              </a:rPr>
              <a:pPr>
                <a:spcBef>
                  <a:spcPct val="0"/>
                </a:spcBef>
              </a:pPr>
              <a:t>7</a:t>
            </a:fld>
            <a:endParaRPr lang="en-US" alt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F3E0599A-1322-4F27-81DA-4CE140B77103}" type="slidenum">
              <a:rPr lang="en-US" altLang="en-US" smtClean="0">
                <a:cs typeface="Arial" charset="0"/>
              </a:rPr>
              <a:pPr>
                <a:spcBef>
                  <a:spcPct val="0"/>
                </a:spcBef>
              </a:pPr>
              <a:t>9</a:t>
            </a:fld>
            <a:endParaRPr lang="en-US" alt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A313D5A1-2EBA-460A-91AC-9AC5D176AB79}" type="slidenum">
              <a:rPr lang="en-US" altLang="en-US" smtClean="0">
                <a:cs typeface="Arial" charset="0"/>
              </a:rPr>
              <a:pPr>
                <a:spcBef>
                  <a:spcPct val="0"/>
                </a:spcBef>
              </a:pPr>
              <a:t>10</a:t>
            </a:fld>
            <a:endParaRPr lang="en-US" alt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Example 2:  ask what portion is being cost shared? .25 month</a:t>
            </a:r>
          </a:p>
          <a:p>
            <a:endParaRPr lang="en-US" altLang="en-US" smtClean="0"/>
          </a:p>
          <a:p>
            <a:endParaRPr lang="en-US" alt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3A960602-4D9B-4ED8-8153-FAA36773FEEA}" type="slidenum">
              <a:rPr lang="en-US" altLang="en-US" smtClean="0">
                <a:cs typeface="Arial" charset="0"/>
              </a:rPr>
              <a:pPr>
                <a:spcBef>
                  <a:spcPct val="0"/>
                </a:spcBef>
              </a:pPr>
              <a:t>11</a:t>
            </a:fld>
            <a:endParaRPr lang="en-US" alt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677AD777-725A-4D21-9004-CED4F29C573B}" type="slidenum">
              <a:rPr lang="en-US" altLang="en-US" smtClean="0">
                <a:cs typeface="Arial" charset="0"/>
              </a:rPr>
              <a:pPr>
                <a:spcBef>
                  <a:spcPct val="0"/>
                </a:spcBef>
              </a:pPr>
              <a:t>12</a:t>
            </a:fld>
            <a:endParaRPr lang="en-US" alt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Times" pitchFamily="18" charset="0"/>
                <a:ea typeface="MS PGothic" pitchFamily="34" charset="-128"/>
              </a:defRPr>
            </a:lvl1pPr>
            <a:lvl2pPr marL="741363" indent="-284163" defTabSz="935038" eaLnBrk="0" hangingPunct="0">
              <a:spcBef>
                <a:spcPct val="30000"/>
              </a:spcBef>
              <a:defRPr sz="1200">
                <a:solidFill>
                  <a:schemeClr val="tx1"/>
                </a:solidFill>
                <a:latin typeface="Times" pitchFamily="18" charset="0"/>
                <a:ea typeface="MS PGothic" pitchFamily="34" charset="-128"/>
              </a:defRPr>
            </a:lvl2pPr>
            <a:lvl3pPr marL="1141413" indent="-227013" defTabSz="935038" eaLnBrk="0" hangingPunct="0">
              <a:spcBef>
                <a:spcPct val="30000"/>
              </a:spcBef>
              <a:defRPr sz="1200">
                <a:solidFill>
                  <a:schemeClr val="tx1"/>
                </a:solidFill>
                <a:latin typeface="Times" pitchFamily="18" charset="0"/>
                <a:ea typeface="MS PGothic" pitchFamily="34" charset="-128"/>
              </a:defRPr>
            </a:lvl3pPr>
            <a:lvl4pPr marL="1598613" indent="-227013" defTabSz="935038" eaLnBrk="0" hangingPunct="0">
              <a:spcBef>
                <a:spcPct val="30000"/>
              </a:spcBef>
              <a:defRPr sz="1200">
                <a:solidFill>
                  <a:schemeClr val="tx1"/>
                </a:solidFill>
                <a:latin typeface="Times" pitchFamily="18" charset="0"/>
                <a:ea typeface="MS PGothic" pitchFamily="34" charset="-128"/>
              </a:defRPr>
            </a:lvl4pPr>
            <a:lvl5pPr marL="2055813" indent="-227013" defTabSz="935038" eaLnBrk="0" hangingPunct="0">
              <a:spcBef>
                <a:spcPct val="30000"/>
              </a:spcBef>
              <a:defRPr sz="1200">
                <a:solidFill>
                  <a:schemeClr val="tx1"/>
                </a:solidFill>
                <a:latin typeface="Times" pitchFamily="18" charset="0"/>
                <a:ea typeface="MS PGothic" pitchFamily="34" charset="-128"/>
              </a:defRPr>
            </a:lvl5pPr>
            <a:lvl6pPr marL="25130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6pPr>
            <a:lvl7pPr marL="29702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7pPr>
            <a:lvl8pPr marL="34274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8pPr>
            <a:lvl9pPr marL="3884613" indent="-227013" defTabSz="935038" eaLnBrk="0" fontAlgn="base" hangingPunct="0">
              <a:spcBef>
                <a:spcPct val="30000"/>
              </a:spcBef>
              <a:spcAft>
                <a:spcPct val="0"/>
              </a:spcAft>
              <a:defRPr sz="1200">
                <a:solidFill>
                  <a:schemeClr val="tx1"/>
                </a:solidFill>
                <a:latin typeface="Times" pitchFamily="18" charset="0"/>
                <a:ea typeface="MS PGothic" pitchFamily="34" charset="-128"/>
              </a:defRPr>
            </a:lvl9pPr>
          </a:lstStyle>
          <a:p>
            <a:pPr>
              <a:spcBef>
                <a:spcPct val="0"/>
              </a:spcBef>
            </a:pPr>
            <a:fld id="{A44BCE9A-EF1B-4B5D-A447-1C023903D2B0}" type="slidenum">
              <a:rPr lang="en-US" altLang="en-US" smtClean="0">
                <a:cs typeface="Arial" charset="0"/>
              </a:rPr>
              <a:pPr>
                <a:spcBef>
                  <a:spcPct val="0"/>
                </a:spcBef>
              </a:pPr>
              <a:t>15</a:t>
            </a:fld>
            <a:endParaRPr lang="en-US"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12326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1810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85725"/>
            <a:ext cx="2230437" cy="60594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8113" y="85725"/>
            <a:ext cx="6540500" cy="60594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269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0813" y="85725"/>
            <a:ext cx="8910637"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8113" y="809625"/>
            <a:ext cx="4365625" cy="5335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56138" y="809625"/>
            <a:ext cx="4367212" cy="5335588"/>
          </a:xfrm>
        </p:spPr>
        <p:txBody>
          <a:bodyPr/>
          <a:lstStyle/>
          <a:p>
            <a:pPr lvl="0"/>
            <a:endParaRPr lang="en-US" noProof="0" smtClean="0"/>
          </a:p>
        </p:txBody>
      </p:sp>
    </p:spTree>
    <p:extLst>
      <p:ext uri="{BB962C8B-B14F-4D97-AF65-F5344CB8AC3E}">
        <p14:creationId xmlns:p14="http://schemas.microsoft.com/office/powerpoint/2010/main" val="601048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0813" y="85725"/>
            <a:ext cx="8910637"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8113" y="809625"/>
            <a:ext cx="8885237" cy="5335588"/>
          </a:xfrm>
        </p:spPr>
        <p:txBody>
          <a:bodyPr/>
          <a:lstStyle/>
          <a:p>
            <a:pPr lvl="0"/>
            <a:endParaRPr lang="en-US" noProof="0" smtClean="0"/>
          </a:p>
        </p:txBody>
      </p:sp>
    </p:spTree>
    <p:extLst>
      <p:ext uri="{BB962C8B-B14F-4D97-AF65-F5344CB8AC3E}">
        <p14:creationId xmlns:p14="http://schemas.microsoft.com/office/powerpoint/2010/main" val="250181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0813" y="85725"/>
            <a:ext cx="8910637"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8113" y="809625"/>
            <a:ext cx="4365625" cy="5335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56138" y="809625"/>
            <a:ext cx="4367212" cy="5335588"/>
          </a:xfrm>
        </p:spPr>
        <p:txBody>
          <a:bodyPr/>
          <a:lstStyle/>
          <a:p>
            <a:pPr lvl="0"/>
            <a:endParaRPr lang="en-US" noProof="0"/>
          </a:p>
        </p:txBody>
      </p:sp>
    </p:spTree>
    <p:extLst>
      <p:ext uri="{BB962C8B-B14F-4D97-AF65-F5344CB8AC3E}">
        <p14:creationId xmlns:p14="http://schemas.microsoft.com/office/powerpoint/2010/main" val="5297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684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0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8113" y="809625"/>
            <a:ext cx="4365625" cy="533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6138" y="809625"/>
            <a:ext cx="4367212" cy="533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518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3589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82453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026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59888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75441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sp>
        <p:nvSpPr>
          <p:cNvPr id="1026" name="Rectangle 29"/>
          <p:cNvSpPr>
            <a:spLocks noChangeArrowheads="1"/>
          </p:cNvSpPr>
          <p:nvPr userDrawn="1"/>
        </p:nvSpPr>
        <p:spPr bwMode="auto">
          <a:xfrm>
            <a:off x="152400" y="85725"/>
            <a:ext cx="8934450" cy="604838"/>
          </a:xfrm>
          <a:prstGeom prst="rect">
            <a:avLst/>
          </a:prstGeom>
          <a:solidFill>
            <a:srgbClr val="630307"/>
          </a:solidFill>
          <a:ln w="9525">
            <a:solidFill>
              <a:schemeClr val="folHlink"/>
            </a:solidFill>
            <a:miter lim="800000"/>
            <a:headEnd/>
            <a:tailEnd/>
          </a:ln>
        </p:spPr>
        <p:txBody>
          <a:bodyPr wrap="none" anchor="ctr"/>
          <a:lstStyle>
            <a:lvl1pPr eaLnBrk="0" hangingPunct="0">
              <a:defRPr sz="1600">
                <a:solidFill>
                  <a:schemeClr val="tx1"/>
                </a:solidFill>
                <a:latin typeface="Times New Roman" pitchFamily="18" charset="0"/>
                <a:ea typeface="MS PGothic" pitchFamily="34" charset="-128"/>
              </a:defRPr>
            </a:lvl1pPr>
            <a:lvl2pPr marL="742950" indent="-285750" eaLnBrk="0" hangingPunct="0">
              <a:defRPr sz="1600">
                <a:solidFill>
                  <a:schemeClr val="tx1"/>
                </a:solidFill>
                <a:latin typeface="Times New Roman" pitchFamily="18" charset="0"/>
                <a:ea typeface="MS PGothic" pitchFamily="34" charset="-128"/>
              </a:defRPr>
            </a:lvl2pPr>
            <a:lvl3pPr marL="1143000" indent="-228600" eaLnBrk="0" hangingPunct="0">
              <a:defRPr sz="1600">
                <a:solidFill>
                  <a:schemeClr val="tx1"/>
                </a:solidFill>
                <a:latin typeface="Times New Roman" pitchFamily="18" charset="0"/>
                <a:ea typeface="MS PGothic" pitchFamily="34" charset="-128"/>
              </a:defRPr>
            </a:lvl3pPr>
            <a:lvl4pPr marL="1600200" indent="-228600" eaLnBrk="0" hangingPunct="0">
              <a:defRPr sz="1600">
                <a:solidFill>
                  <a:schemeClr val="tx1"/>
                </a:solidFill>
                <a:latin typeface="Times New Roman" pitchFamily="18" charset="0"/>
                <a:ea typeface="MS PGothic" pitchFamily="34" charset="-128"/>
              </a:defRPr>
            </a:lvl4pPr>
            <a:lvl5pPr marL="2057400" indent="-228600" eaLnBrk="0" hangingPunct="0">
              <a:defRPr sz="16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600">
                <a:solidFill>
                  <a:schemeClr val="tx1"/>
                </a:solidFill>
                <a:latin typeface="Times New Roman" pitchFamily="18" charset="0"/>
                <a:ea typeface="MS PGothic" pitchFamily="34" charset="-128"/>
              </a:defRPr>
            </a:lvl9pPr>
          </a:lstStyle>
          <a:p>
            <a:pPr eaLnBrk="1" hangingPunct="1">
              <a:defRPr/>
            </a:pPr>
            <a:endParaRPr lang="en-US" altLang="en-US" sz="2400" smtClean="0">
              <a:solidFill>
                <a:srgbClr val="000000"/>
              </a:solidFill>
            </a:endParaRPr>
          </a:p>
        </p:txBody>
      </p:sp>
      <p:sp>
        <p:nvSpPr>
          <p:cNvPr id="1027" name="Rectangle 2"/>
          <p:cNvSpPr>
            <a:spLocks noGrp="1" noChangeArrowheads="1"/>
          </p:cNvSpPr>
          <p:nvPr>
            <p:ph type="title"/>
          </p:nvPr>
        </p:nvSpPr>
        <p:spPr bwMode="auto">
          <a:xfrm>
            <a:off x="165100" y="25400"/>
            <a:ext cx="88852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169863" y="720725"/>
            <a:ext cx="8885237" cy="533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Text Box 25"/>
          <p:cNvSpPr txBox="1">
            <a:spLocks noChangeArrowheads="1"/>
          </p:cNvSpPr>
          <p:nvPr/>
        </p:nvSpPr>
        <p:spPr bwMode="auto">
          <a:xfrm>
            <a:off x="692150" y="6300788"/>
            <a:ext cx="1606550" cy="304800"/>
          </a:xfrm>
          <a:prstGeom prst="rect">
            <a:avLst/>
          </a:prstGeom>
          <a:noFill/>
          <a:ln>
            <a:noFill/>
          </a:ln>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smtClean="0">
                <a:solidFill>
                  <a:srgbClr val="000000"/>
                </a:solidFill>
              </a:rPr>
              <a:t>Not for Distribution</a:t>
            </a:r>
          </a:p>
        </p:txBody>
      </p:sp>
      <p:sp>
        <p:nvSpPr>
          <p:cNvPr id="1030" name="Rectangle 27"/>
          <p:cNvSpPr>
            <a:spLocks noChangeArrowheads="1"/>
          </p:cNvSpPr>
          <p:nvPr userDrawn="1"/>
        </p:nvSpPr>
        <p:spPr bwMode="auto">
          <a:xfrm>
            <a:off x="149225" y="6192838"/>
            <a:ext cx="8890000" cy="542925"/>
          </a:xfrm>
          <a:prstGeom prst="rect">
            <a:avLst/>
          </a:prstGeom>
          <a:solidFill>
            <a:srgbClr val="630307"/>
          </a:solidFill>
          <a:ln w="9525">
            <a:solidFill>
              <a:schemeClr val="folHlink"/>
            </a:solidFill>
            <a:miter lim="800000"/>
            <a:headEnd/>
            <a:tailEnd/>
          </a:ln>
        </p:spPr>
        <p:txBody>
          <a:bodyPr wrap="none" anchor="ctr"/>
          <a:lstStyle>
            <a:lvl1pPr eaLnBrk="0" hangingPunct="0">
              <a:defRPr sz="1600">
                <a:solidFill>
                  <a:schemeClr val="tx1"/>
                </a:solidFill>
                <a:latin typeface="Times New Roman" pitchFamily="18" charset="0"/>
                <a:ea typeface="MS PGothic" pitchFamily="34" charset="-128"/>
              </a:defRPr>
            </a:lvl1pPr>
            <a:lvl2pPr marL="742950" indent="-285750" eaLnBrk="0" hangingPunct="0">
              <a:defRPr sz="1600">
                <a:solidFill>
                  <a:schemeClr val="tx1"/>
                </a:solidFill>
                <a:latin typeface="Times New Roman" pitchFamily="18" charset="0"/>
                <a:ea typeface="MS PGothic" pitchFamily="34" charset="-128"/>
              </a:defRPr>
            </a:lvl2pPr>
            <a:lvl3pPr marL="1143000" indent="-228600" eaLnBrk="0" hangingPunct="0">
              <a:defRPr sz="1600">
                <a:solidFill>
                  <a:schemeClr val="tx1"/>
                </a:solidFill>
                <a:latin typeface="Times New Roman" pitchFamily="18" charset="0"/>
                <a:ea typeface="MS PGothic" pitchFamily="34" charset="-128"/>
              </a:defRPr>
            </a:lvl3pPr>
            <a:lvl4pPr marL="1600200" indent="-228600" eaLnBrk="0" hangingPunct="0">
              <a:defRPr sz="1600">
                <a:solidFill>
                  <a:schemeClr val="tx1"/>
                </a:solidFill>
                <a:latin typeface="Times New Roman" pitchFamily="18" charset="0"/>
                <a:ea typeface="MS PGothic" pitchFamily="34" charset="-128"/>
              </a:defRPr>
            </a:lvl4pPr>
            <a:lvl5pPr marL="2057400" indent="-228600" eaLnBrk="0" hangingPunct="0">
              <a:defRPr sz="16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6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6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6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600">
                <a:solidFill>
                  <a:schemeClr val="tx1"/>
                </a:solidFill>
                <a:latin typeface="Times New Roman" pitchFamily="18" charset="0"/>
                <a:ea typeface="MS PGothic" pitchFamily="34" charset="-128"/>
              </a:defRPr>
            </a:lvl9pPr>
          </a:lstStyle>
          <a:p>
            <a:pPr eaLnBrk="1" hangingPunct="1">
              <a:defRPr/>
            </a:pPr>
            <a:endParaRPr lang="en-US" altLang="en-US" sz="2400" smtClean="0">
              <a:solidFill>
                <a:srgbClr val="000000"/>
              </a:solidFill>
            </a:endParaRPr>
          </a:p>
        </p:txBody>
      </p:sp>
      <p:pic>
        <p:nvPicPr>
          <p:cNvPr id="1031" name="Picture 10" descr="MSU Logo - Refinement.jpg"/>
          <p:cNvPicPr>
            <a:picLocks noChangeAspect="1"/>
          </p:cNvPicPr>
          <p:nvPr userDrawn="1"/>
        </p:nvPicPr>
        <p:blipFill>
          <a:blip r:embed="rId16">
            <a:clrChange>
              <a:clrFrom>
                <a:srgbClr val="010100"/>
              </a:clrFrom>
              <a:clrTo>
                <a:srgbClr val="010100">
                  <a:alpha val="0"/>
                </a:srgbClr>
              </a:clrTo>
            </a:clrChange>
            <a:extLst>
              <a:ext uri="{28A0092B-C50C-407E-A947-70E740481C1C}">
                <a14:useLocalDpi xmlns:a14="http://schemas.microsoft.com/office/drawing/2010/main" val="0"/>
              </a:ext>
            </a:extLst>
          </a:blip>
          <a:srcRect/>
          <a:stretch>
            <a:fillRect/>
          </a:stretch>
        </p:blipFill>
        <p:spPr bwMode="auto">
          <a:xfrm>
            <a:off x="190500" y="6243638"/>
            <a:ext cx="2001838"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 id="2147484420" r:id="rId12"/>
    <p:sldLayoutId id="2147484421" r:id="rId13"/>
    <p:sldLayoutId id="2147484422"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bg1"/>
          </a:solidFill>
          <a:latin typeface="+mj-lt"/>
          <a:ea typeface="MS PGothic" pitchFamily="34" charset="-128"/>
          <a:cs typeface="MS PGothic" charset="0"/>
        </a:defRPr>
      </a:lvl1pPr>
      <a:lvl2pPr algn="l" rtl="0" eaLnBrk="0" fontAlgn="base" hangingPunct="0">
        <a:spcBef>
          <a:spcPct val="0"/>
        </a:spcBef>
        <a:spcAft>
          <a:spcPct val="0"/>
        </a:spcAft>
        <a:defRPr sz="2800" b="1">
          <a:solidFill>
            <a:schemeClr val="bg1"/>
          </a:solidFill>
          <a:latin typeface="Calibri" charset="0"/>
          <a:ea typeface="MS PGothic" pitchFamily="34" charset="-128"/>
          <a:cs typeface="MS PGothic" charset="0"/>
        </a:defRPr>
      </a:lvl2pPr>
      <a:lvl3pPr algn="l" rtl="0" eaLnBrk="0" fontAlgn="base" hangingPunct="0">
        <a:spcBef>
          <a:spcPct val="0"/>
        </a:spcBef>
        <a:spcAft>
          <a:spcPct val="0"/>
        </a:spcAft>
        <a:defRPr sz="2800" b="1">
          <a:solidFill>
            <a:schemeClr val="bg1"/>
          </a:solidFill>
          <a:latin typeface="Calibri" charset="0"/>
          <a:ea typeface="MS PGothic" pitchFamily="34" charset="-128"/>
          <a:cs typeface="MS PGothic" charset="0"/>
        </a:defRPr>
      </a:lvl3pPr>
      <a:lvl4pPr algn="l" rtl="0" eaLnBrk="0" fontAlgn="base" hangingPunct="0">
        <a:spcBef>
          <a:spcPct val="0"/>
        </a:spcBef>
        <a:spcAft>
          <a:spcPct val="0"/>
        </a:spcAft>
        <a:defRPr sz="2800" b="1">
          <a:solidFill>
            <a:schemeClr val="bg1"/>
          </a:solidFill>
          <a:latin typeface="Calibri" charset="0"/>
          <a:ea typeface="MS PGothic" pitchFamily="34" charset="-128"/>
          <a:cs typeface="MS PGothic" charset="0"/>
        </a:defRPr>
      </a:lvl4pPr>
      <a:lvl5pPr algn="l" rtl="0" eaLnBrk="0" fontAlgn="base" hangingPunct="0">
        <a:spcBef>
          <a:spcPct val="0"/>
        </a:spcBef>
        <a:spcAft>
          <a:spcPct val="0"/>
        </a:spcAft>
        <a:defRPr sz="2800" b="1">
          <a:solidFill>
            <a:schemeClr val="bg1"/>
          </a:solidFill>
          <a:latin typeface="Calibri" charset="0"/>
          <a:ea typeface="MS PGothic" pitchFamily="34" charset="-128"/>
          <a:cs typeface="MS PGothic" charset="0"/>
        </a:defRPr>
      </a:lvl5pPr>
      <a:lvl6pPr marL="457200" algn="l" rtl="0" fontAlgn="base">
        <a:spcBef>
          <a:spcPct val="0"/>
        </a:spcBef>
        <a:spcAft>
          <a:spcPct val="0"/>
        </a:spcAft>
        <a:defRPr sz="2800" b="1">
          <a:solidFill>
            <a:schemeClr val="folHlink"/>
          </a:solidFill>
          <a:latin typeface="Arial Black" pitchFamily="80" charset="0"/>
        </a:defRPr>
      </a:lvl6pPr>
      <a:lvl7pPr marL="914400" algn="l" rtl="0" fontAlgn="base">
        <a:spcBef>
          <a:spcPct val="0"/>
        </a:spcBef>
        <a:spcAft>
          <a:spcPct val="0"/>
        </a:spcAft>
        <a:defRPr sz="2800" b="1">
          <a:solidFill>
            <a:schemeClr val="folHlink"/>
          </a:solidFill>
          <a:latin typeface="Arial Black" pitchFamily="80" charset="0"/>
        </a:defRPr>
      </a:lvl7pPr>
      <a:lvl8pPr marL="1371600" algn="l" rtl="0" fontAlgn="base">
        <a:spcBef>
          <a:spcPct val="0"/>
        </a:spcBef>
        <a:spcAft>
          <a:spcPct val="0"/>
        </a:spcAft>
        <a:defRPr sz="2800" b="1">
          <a:solidFill>
            <a:schemeClr val="folHlink"/>
          </a:solidFill>
          <a:latin typeface="Arial Black" pitchFamily="80" charset="0"/>
        </a:defRPr>
      </a:lvl8pPr>
      <a:lvl9pPr marL="1828800" algn="l" rtl="0" fontAlgn="base">
        <a:spcBef>
          <a:spcPct val="0"/>
        </a:spcBef>
        <a:spcAft>
          <a:spcPct val="0"/>
        </a:spcAft>
        <a:defRPr sz="2800" b="1">
          <a:solidFill>
            <a:schemeClr val="folHlink"/>
          </a:solidFill>
          <a:latin typeface="Arial Black" pitchFamily="80"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
        <a:defRPr sz="28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folHlink"/>
        </a:buClr>
        <a:buChar char="–"/>
        <a:defRPr sz="24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folHlink"/>
        </a:buClr>
        <a:buChar char="•"/>
        <a:defRPr sz="20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folHlink"/>
        </a:buClr>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folHlink"/>
        </a:buClr>
        <a:buChar char="»"/>
        <a:defRPr>
          <a:solidFill>
            <a:schemeClr val="folHlink"/>
          </a:solidFill>
          <a:latin typeface="+mn-lt"/>
        </a:defRPr>
      </a:lvl6pPr>
      <a:lvl7pPr marL="2971800" indent="-228600" algn="l" rtl="0" fontAlgn="base">
        <a:spcBef>
          <a:spcPct val="20000"/>
        </a:spcBef>
        <a:spcAft>
          <a:spcPct val="0"/>
        </a:spcAft>
        <a:buClr>
          <a:schemeClr val="folHlink"/>
        </a:buClr>
        <a:buChar char="»"/>
        <a:defRPr>
          <a:solidFill>
            <a:schemeClr val="folHlink"/>
          </a:solidFill>
          <a:latin typeface="+mn-lt"/>
        </a:defRPr>
      </a:lvl7pPr>
      <a:lvl8pPr marL="3429000" indent="-228600" algn="l" rtl="0" fontAlgn="base">
        <a:spcBef>
          <a:spcPct val="20000"/>
        </a:spcBef>
        <a:spcAft>
          <a:spcPct val="0"/>
        </a:spcAft>
        <a:buClr>
          <a:schemeClr val="folHlink"/>
        </a:buClr>
        <a:buChar char="»"/>
        <a:defRPr>
          <a:solidFill>
            <a:schemeClr val="folHlink"/>
          </a:solidFill>
          <a:latin typeface="+mn-lt"/>
        </a:defRPr>
      </a:lvl8pPr>
      <a:lvl9pPr marL="3886200" indent="-228600" algn="l" rtl="0" fontAlgn="base">
        <a:spcBef>
          <a:spcPct val="20000"/>
        </a:spcBef>
        <a:spcAft>
          <a:spcPct val="0"/>
        </a:spcAft>
        <a:buClr>
          <a:schemeClr val="folHlink"/>
        </a:buClr>
        <a:buChar char="»"/>
        <a:defRPr>
          <a:solidFill>
            <a:schemeClr val="fo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whitehouse.gov/omb/circulars_a11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whitehouse.gov/omb/circulars_a021_200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olicies.msstate.edu/policypdfs/8013.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controller.msstate.edu/docs/FArate_fy2008.pdf"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8600" y="3733800"/>
            <a:ext cx="8458200" cy="1222375"/>
          </a:xfrm>
        </p:spPr>
        <p:txBody>
          <a:bodyPr/>
          <a:lstStyle/>
          <a:p>
            <a:r>
              <a:rPr lang="en-US" altLang="en-US" sz="8000" smtClean="0">
                <a:solidFill>
                  <a:schemeClr val="tx1"/>
                </a:solidFill>
              </a:rPr>
              <a:t>Cost Share</a:t>
            </a:r>
          </a:p>
        </p:txBody>
      </p:sp>
      <p:sp>
        <p:nvSpPr>
          <p:cNvPr id="2051" name="Subtitle 2"/>
          <p:cNvSpPr>
            <a:spLocks noGrp="1"/>
          </p:cNvSpPr>
          <p:nvPr>
            <p:ph type="subTitle" idx="1"/>
          </p:nvPr>
        </p:nvSpPr>
        <p:spPr>
          <a:xfrm>
            <a:off x="304800" y="5410200"/>
            <a:ext cx="8458200" cy="990600"/>
          </a:xfrm>
        </p:spPr>
        <p:txBody>
          <a:bodyPr/>
          <a:lstStyle/>
          <a:p>
            <a:r>
              <a:rPr lang="en-US" altLang="en-US" sz="1800" smtClean="0"/>
              <a:t>Office of Research and Economic Development Seminar Series </a:t>
            </a:r>
          </a:p>
          <a:p>
            <a:r>
              <a:rPr lang="en-US" altLang="en-US" sz="1800" smtClean="0"/>
              <a:t>March 6,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65100" y="76200"/>
            <a:ext cx="8885238" cy="609600"/>
          </a:xfrm>
        </p:spPr>
        <p:txBody>
          <a:bodyPr/>
          <a:lstStyle/>
          <a:p>
            <a:r>
              <a:rPr lang="en-US" altLang="en-US" smtClean="0"/>
              <a:t> Committed and Uncommitted Cost Share</a:t>
            </a:r>
          </a:p>
        </p:txBody>
      </p:sp>
      <p:sp>
        <p:nvSpPr>
          <p:cNvPr id="11267" name="Content Placeholder 2"/>
          <p:cNvSpPr>
            <a:spLocks noGrp="1"/>
          </p:cNvSpPr>
          <p:nvPr>
            <p:ph idx="1"/>
          </p:nvPr>
        </p:nvSpPr>
        <p:spPr/>
        <p:txBody>
          <a:bodyPr/>
          <a:lstStyle/>
          <a:p>
            <a:pPr marL="0" indent="0">
              <a:buFont typeface="Wingdings" pitchFamily="2" charset="2"/>
              <a:buNone/>
            </a:pPr>
            <a:endParaRPr lang="en-US" altLang="en-US" smtClean="0"/>
          </a:p>
          <a:p>
            <a:pPr marL="0" indent="0">
              <a:buFont typeface="Wingdings" pitchFamily="2" charset="2"/>
              <a:buNone/>
            </a:pPr>
            <a:r>
              <a:rPr lang="en-US" altLang="en-US" smtClean="0"/>
              <a:t>	    Be Careful!  Phrase your proposal budget </a:t>
            </a:r>
          </a:p>
          <a:p>
            <a:pPr marL="0" indent="0">
              <a:buFont typeface="Wingdings" pitchFamily="2" charset="2"/>
              <a:buNone/>
            </a:pPr>
            <a:r>
              <a:rPr lang="en-US" altLang="en-US" smtClean="0"/>
              <a:t>and justification accurately to only commit the University to the required levels of cost share.</a:t>
            </a:r>
          </a:p>
          <a:p>
            <a:pPr marL="857250" lvl="1" indent="-457200">
              <a:buFont typeface="Arial" charset="0"/>
              <a:buChar char="•"/>
            </a:pPr>
            <a:r>
              <a:rPr lang="en-US" altLang="en-US" u="sng" smtClean="0"/>
              <a:t>Mandatory or Voluntary Committed</a:t>
            </a:r>
            <a:r>
              <a:rPr lang="en-US" altLang="en-US" smtClean="0"/>
              <a:t>:  use precise and quantifiable language to describe your cost share, such as PM(person months) of effort and exact $$$ amounts</a:t>
            </a:r>
          </a:p>
          <a:p>
            <a:pPr marL="857250" lvl="1" indent="-457200">
              <a:buFont typeface="Arial" charset="0"/>
              <a:buChar char="•"/>
            </a:pPr>
            <a:endParaRPr lang="en-US" altLang="en-US" smtClean="0"/>
          </a:p>
          <a:p>
            <a:pPr marL="857250" lvl="1" indent="-457200">
              <a:buFont typeface="Arial" charset="0"/>
              <a:buChar char="•"/>
            </a:pPr>
            <a:r>
              <a:rPr lang="en-US" altLang="en-US" u="sng" smtClean="0"/>
              <a:t>Voluntary uncommitted</a:t>
            </a:r>
            <a:r>
              <a:rPr lang="en-US" altLang="en-US" smtClean="0"/>
              <a:t>: keep the description vague and do NOT use quantifiable language</a:t>
            </a:r>
          </a:p>
        </p:txBody>
      </p:sp>
      <p:pic>
        <p:nvPicPr>
          <p:cNvPr id="11268" name="Picture 3" descr="C:\Users\ppf1\Desktop\radiation_warning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11213"/>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3" descr="C:\Users\ppf1\Desktop\radiation_warning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50" y="838200"/>
            <a:ext cx="661988"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65100" y="76200"/>
            <a:ext cx="8885238" cy="609600"/>
          </a:xfrm>
        </p:spPr>
        <p:txBody>
          <a:bodyPr/>
          <a:lstStyle/>
          <a:p>
            <a:r>
              <a:rPr lang="en-US" altLang="en-US" smtClean="0"/>
              <a:t>Is it Committed or Uncommitted???</a:t>
            </a:r>
          </a:p>
        </p:txBody>
      </p:sp>
      <p:sp>
        <p:nvSpPr>
          <p:cNvPr id="15362" name="Content Placeholder 2"/>
          <p:cNvSpPr>
            <a:spLocks noGrp="1"/>
          </p:cNvSpPr>
          <p:nvPr>
            <p:ph idx="1"/>
          </p:nvPr>
        </p:nvSpPr>
        <p:spPr/>
        <p:txBody>
          <a:bodyPr/>
          <a:lstStyle/>
          <a:p>
            <a:pPr>
              <a:buFont typeface="Arial" panose="020B0604020202020204" pitchFamily="34" charset="0"/>
              <a:buChar char="•"/>
              <a:defRPr/>
            </a:pPr>
            <a:endParaRPr lang="en-US" altLang="en-US" dirty="0" smtClean="0"/>
          </a:p>
          <a:p>
            <a:pPr>
              <a:buFont typeface="Arial" panose="020B0604020202020204" pitchFamily="34" charset="0"/>
              <a:buChar char="•"/>
              <a:defRPr/>
            </a:pPr>
            <a:r>
              <a:rPr lang="en-US" altLang="en-US" dirty="0" smtClean="0"/>
              <a:t>The University demonstrates support to the project through the availability and expertise of the Project Director (or Principle Investigator).  </a:t>
            </a:r>
            <a:endParaRPr lang="en-US" altLang="en-US" dirty="0"/>
          </a:p>
          <a:p>
            <a:pPr>
              <a:buFont typeface="Arial" panose="020B0604020202020204" pitchFamily="34" charset="0"/>
              <a:buChar char="•"/>
              <a:defRPr/>
            </a:pPr>
            <a:r>
              <a:rPr lang="en-US" altLang="en-US" b="1" dirty="0"/>
              <a:t>U</a:t>
            </a:r>
            <a:r>
              <a:rPr lang="en-US" altLang="en-US" b="1" dirty="0" smtClean="0"/>
              <a:t>ncommitted</a:t>
            </a:r>
          </a:p>
          <a:p>
            <a:pPr>
              <a:buFont typeface="Arial" panose="020B0604020202020204" pitchFamily="34" charset="0"/>
              <a:buChar char="•"/>
              <a:defRPr/>
            </a:pPr>
            <a:endParaRPr lang="en-US" altLang="en-US" dirty="0" smtClean="0"/>
          </a:p>
          <a:p>
            <a:pPr>
              <a:buFont typeface="Arial" panose="020B0604020202020204" pitchFamily="34" charset="0"/>
              <a:buChar char="•"/>
              <a:defRPr/>
            </a:pPr>
            <a:r>
              <a:rPr lang="en-US" altLang="en-US" dirty="0" smtClean="0"/>
              <a:t>Dr. Y is Principle Investigator and will devote 1 month effort (.75 month salary support requested) to the project. </a:t>
            </a:r>
            <a:endParaRPr lang="en-US" altLang="en-US" dirty="0"/>
          </a:p>
          <a:p>
            <a:pPr>
              <a:buFont typeface="Arial" panose="020B0604020202020204" pitchFamily="34" charset="0"/>
              <a:buChar char="•"/>
              <a:defRPr/>
            </a:pPr>
            <a:r>
              <a:rPr lang="en-US" altLang="en-US" b="1" dirty="0"/>
              <a:t>C</a:t>
            </a:r>
            <a:r>
              <a:rPr lang="en-US" altLang="en-US" b="1" dirty="0" smtClean="0"/>
              <a:t>ommitted</a:t>
            </a:r>
          </a:p>
          <a:p>
            <a:pPr>
              <a:defRPr/>
            </a:pPr>
            <a:endParaRPr lang="en-US" altLang="en-US" dirty="0" smtClean="0"/>
          </a:p>
          <a:p>
            <a:pPr marL="0" indent="0">
              <a:buFont typeface="Wingdings" pitchFamily="2" charset="2"/>
              <a:buNone/>
              <a:defRP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65100" y="76200"/>
            <a:ext cx="5626100" cy="609600"/>
          </a:xfrm>
        </p:spPr>
        <p:txBody>
          <a:bodyPr/>
          <a:lstStyle/>
          <a:p>
            <a:r>
              <a:rPr lang="en-US" altLang="en-US" smtClean="0"/>
              <a:t>Is it Committed or Uncommitted???</a:t>
            </a:r>
          </a:p>
        </p:txBody>
      </p:sp>
      <p:sp>
        <p:nvSpPr>
          <p:cNvPr id="16386" name="Content Placeholder 2"/>
          <p:cNvSpPr>
            <a:spLocks noGrp="1"/>
          </p:cNvSpPr>
          <p:nvPr>
            <p:ph idx="1"/>
          </p:nvPr>
        </p:nvSpPr>
        <p:spPr/>
        <p:txBody>
          <a:bodyPr/>
          <a:lstStyle/>
          <a:p>
            <a:pPr marL="0" indent="0">
              <a:buFont typeface="Wingdings" pitchFamily="2" charset="2"/>
              <a:buNone/>
              <a:defRPr/>
            </a:pPr>
            <a:endParaRPr lang="en-US" altLang="en-US" dirty="0" smtClean="0"/>
          </a:p>
          <a:p>
            <a:pPr>
              <a:buFont typeface="Arial" panose="020B0604020202020204" pitchFamily="34" charset="0"/>
              <a:buChar char="•"/>
              <a:defRPr/>
            </a:pPr>
            <a:r>
              <a:rPr lang="en-US" altLang="en-US" dirty="0" smtClean="0"/>
              <a:t>Dr. Y will contribute a week of field work and the time required for data analysis and report writing, and he will supply all equipment. </a:t>
            </a:r>
            <a:endParaRPr lang="en-US" altLang="en-US" b="1" dirty="0"/>
          </a:p>
          <a:p>
            <a:pPr>
              <a:buFont typeface="Arial" panose="020B0604020202020204" pitchFamily="34" charset="0"/>
              <a:buChar char="•"/>
              <a:defRPr/>
            </a:pPr>
            <a:r>
              <a:rPr lang="en-US" altLang="en-US" b="1" dirty="0"/>
              <a:t>C</a:t>
            </a:r>
            <a:r>
              <a:rPr lang="en-US" altLang="en-US" b="1" dirty="0" smtClean="0"/>
              <a:t>ommitted</a:t>
            </a:r>
          </a:p>
          <a:p>
            <a:pPr>
              <a:buFont typeface="Arial" panose="020B0604020202020204" pitchFamily="34" charset="0"/>
              <a:buChar char="•"/>
              <a:defRPr/>
            </a:pPr>
            <a:endParaRPr lang="en-US" altLang="en-US" dirty="0" smtClean="0"/>
          </a:p>
          <a:p>
            <a:pPr>
              <a:buFont typeface="Arial" panose="020B0604020202020204" pitchFamily="34" charset="0"/>
              <a:buChar char="•"/>
              <a:defRPr/>
            </a:pPr>
            <a:r>
              <a:rPr lang="en-US" altLang="en-US" dirty="0" smtClean="0"/>
              <a:t>Dr. Y will be integrally involved in the project.  She will have access to equipment that will ensure the successful execution of the proposed research and she will see the data analysis and report writing through to completion. </a:t>
            </a:r>
          </a:p>
          <a:p>
            <a:pPr>
              <a:buFont typeface="Arial" panose="020B0604020202020204" pitchFamily="34" charset="0"/>
              <a:buChar char="•"/>
              <a:defRPr/>
            </a:pPr>
            <a:r>
              <a:rPr lang="en-US" altLang="en-US" b="1" dirty="0"/>
              <a:t>U</a:t>
            </a:r>
            <a:r>
              <a:rPr lang="en-US" altLang="en-US" b="1" dirty="0" smtClean="0"/>
              <a:t>ncommitted</a:t>
            </a:r>
          </a:p>
          <a:p>
            <a:pPr marL="0" indent="0">
              <a:buFont typeface="Wingdings" pitchFamily="2" charset="2"/>
              <a:buNone/>
              <a:defRPr/>
            </a:pP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C:\Users\ppf1\Desktop\cybergedeon_AL_with_red_fla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286000"/>
            <a:ext cx="1884363"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a:xfrm>
            <a:off x="165100" y="76200"/>
            <a:ext cx="8885238" cy="609600"/>
          </a:xfrm>
        </p:spPr>
        <p:txBody>
          <a:bodyPr/>
          <a:lstStyle/>
          <a:p>
            <a:r>
              <a:rPr lang="en-US" altLang="en-US" sz="2500" smtClean="0"/>
              <a:t>Just don’t do it!  Words to avoid that may indicate cost share…</a:t>
            </a:r>
          </a:p>
        </p:txBody>
      </p:sp>
      <p:sp>
        <p:nvSpPr>
          <p:cNvPr id="3" name="Content Placeholder 2"/>
          <p:cNvSpPr>
            <a:spLocks noGrp="1"/>
          </p:cNvSpPr>
          <p:nvPr>
            <p:ph idx="1"/>
          </p:nvPr>
        </p:nvSpPr>
        <p:spPr>
          <a:xfrm>
            <a:off x="152400" y="685800"/>
            <a:ext cx="6992938" cy="5335588"/>
          </a:xfrm>
        </p:spPr>
        <p:txBody>
          <a:bodyPr>
            <a:normAutofit lnSpcReduction="10000"/>
          </a:bodyPr>
          <a:lstStyle/>
          <a:p>
            <a:pPr marL="0" indent="0">
              <a:buFont typeface="Wingdings" charset="0"/>
              <a:buNone/>
              <a:defRPr/>
            </a:pPr>
            <a:r>
              <a:rPr lang="en-US" sz="3200" dirty="0" smtClean="0"/>
              <a:t>Red Flag Terms:</a:t>
            </a:r>
          </a:p>
          <a:p>
            <a:pPr>
              <a:buFont typeface="Arial" panose="020B0604020202020204" pitchFamily="34" charset="0"/>
              <a:buChar char="•"/>
              <a:defRPr/>
            </a:pPr>
            <a:r>
              <a:rPr lang="en-US" sz="2600" dirty="0" smtClean="0"/>
              <a:t>Cost Sharing		</a:t>
            </a:r>
          </a:p>
          <a:p>
            <a:pPr>
              <a:buFont typeface="Arial" panose="020B0604020202020204" pitchFamily="34" charset="0"/>
              <a:buChar char="•"/>
              <a:defRPr/>
            </a:pPr>
            <a:r>
              <a:rPr lang="en-US" sz="2600" dirty="0" smtClean="0"/>
              <a:t>Sharing</a:t>
            </a:r>
          </a:p>
          <a:p>
            <a:pPr>
              <a:buFont typeface="Arial" panose="020B0604020202020204" pitchFamily="34" charset="0"/>
              <a:buChar char="•"/>
              <a:defRPr/>
            </a:pPr>
            <a:r>
              <a:rPr lang="en-US" sz="2600" dirty="0" smtClean="0"/>
              <a:t>Matching</a:t>
            </a:r>
          </a:p>
          <a:p>
            <a:pPr>
              <a:buFont typeface="Arial" panose="020B0604020202020204" pitchFamily="34" charset="0"/>
              <a:buChar char="•"/>
              <a:defRPr/>
            </a:pPr>
            <a:r>
              <a:rPr lang="en-US" sz="2600" dirty="0" smtClean="0"/>
              <a:t>In-Kind</a:t>
            </a:r>
          </a:p>
          <a:p>
            <a:pPr>
              <a:buFont typeface="Arial" panose="020B0604020202020204" pitchFamily="34" charset="0"/>
              <a:buChar char="•"/>
              <a:defRPr/>
            </a:pPr>
            <a:r>
              <a:rPr lang="en-US" sz="2600" dirty="0" smtClean="0"/>
              <a:t>Donate</a:t>
            </a:r>
          </a:p>
          <a:p>
            <a:pPr>
              <a:buFont typeface="Arial" panose="020B0604020202020204" pitchFamily="34" charset="0"/>
              <a:buChar char="•"/>
              <a:defRPr/>
            </a:pPr>
            <a:r>
              <a:rPr lang="en-US" sz="2600" dirty="0" smtClean="0"/>
              <a:t>Commit %, PM, or $</a:t>
            </a:r>
          </a:p>
          <a:p>
            <a:pPr>
              <a:buFont typeface="Arial" panose="020B0604020202020204" pitchFamily="34" charset="0"/>
              <a:buChar char="•"/>
              <a:defRPr/>
            </a:pPr>
            <a:r>
              <a:rPr lang="en-US" altLang="en-US" dirty="0" smtClean="0"/>
              <a:t>Support </a:t>
            </a:r>
            <a:r>
              <a:rPr lang="en-US" altLang="en-US" dirty="0"/>
              <a:t>at no cost</a:t>
            </a:r>
          </a:p>
          <a:p>
            <a:pPr marL="0" indent="0">
              <a:buFont typeface="Wingdings" charset="0"/>
              <a:buNone/>
              <a:defRPr/>
            </a:pPr>
            <a:endParaRPr lang="en-US" dirty="0" smtClean="0"/>
          </a:p>
          <a:p>
            <a:pPr marL="0" indent="0">
              <a:buFont typeface="Wingdings" charset="0"/>
              <a:buNone/>
              <a:defRPr/>
            </a:pPr>
            <a:endParaRPr lang="en-US" sz="2000" dirty="0" smtClean="0"/>
          </a:p>
          <a:p>
            <a:pPr marL="0" indent="0">
              <a:buFont typeface="Wingdings" charset="0"/>
              <a:buNone/>
              <a:defRPr/>
            </a:pPr>
            <a:endParaRPr lang="en-US" sz="2000" dirty="0"/>
          </a:p>
          <a:p>
            <a:pPr marL="0" indent="0">
              <a:buFont typeface="Wingdings" charset="0"/>
              <a:buNone/>
              <a:defRPr/>
            </a:pPr>
            <a:r>
              <a:rPr lang="en-US" sz="2000" dirty="0" smtClean="0"/>
              <a:t>*See handout:  The Good, the Bad, and the Ugly</a:t>
            </a:r>
            <a:endParaRPr lang="en-US" sz="2000" dirty="0"/>
          </a:p>
        </p:txBody>
      </p:sp>
      <p:sp>
        <p:nvSpPr>
          <p:cNvPr id="14341" name="Content Placeholder 3"/>
          <p:cNvSpPr>
            <a:spLocks noGrp="1"/>
          </p:cNvSpPr>
          <p:nvPr>
            <p:ph sz="half" idx="4294967295"/>
          </p:nvPr>
        </p:nvSpPr>
        <p:spPr>
          <a:xfrm>
            <a:off x="3505200" y="1265238"/>
            <a:ext cx="4114800" cy="1782762"/>
          </a:xfrm>
        </p:spPr>
        <p:txBody>
          <a:bodyPr/>
          <a:lstStyle/>
          <a:p>
            <a:pPr>
              <a:buFont typeface="Arial" charset="0"/>
              <a:buChar char="•"/>
            </a:pPr>
            <a:r>
              <a:rPr lang="en-US" altLang="en-US" sz="2600" smtClean="0"/>
              <a:t>Allocate %, PM, or $</a:t>
            </a:r>
          </a:p>
          <a:p>
            <a:pPr>
              <a:buFont typeface="Arial" charset="0"/>
              <a:buChar char="•"/>
            </a:pPr>
            <a:r>
              <a:rPr lang="en-US" altLang="en-US" sz="2600" smtClean="0"/>
              <a:t>Exclusive Use</a:t>
            </a:r>
          </a:p>
          <a:p>
            <a:pPr>
              <a:buFont typeface="Arial" charset="0"/>
              <a:buChar char="•"/>
            </a:pPr>
            <a:r>
              <a:rPr lang="en-US" altLang="en-US" sz="2600" smtClean="0"/>
              <a:t>Volunteer</a:t>
            </a:r>
          </a:p>
          <a:p>
            <a:pPr>
              <a:buFont typeface="Arial" charset="0"/>
              <a:buChar char="•"/>
            </a:pPr>
            <a:r>
              <a:rPr lang="en-US" altLang="en-US" sz="2400" smtClean="0"/>
              <a:t>Contribute</a:t>
            </a:r>
          </a:p>
          <a:p>
            <a:pPr>
              <a:buFont typeface="Arial" charset="0"/>
              <a:buChar char="•"/>
            </a:pPr>
            <a:endParaRPr lang="en-US" altLang="en-US" sz="26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 y="76200"/>
            <a:ext cx="8961438" cy="609600"/>
          </a:xfrm>
        </p:spPr>
        <p:txBody>
          <a:bodyPr/>
          <a:lstStyle/>
          <a:p>
            <a:r>
              <a:rPr lang="en-US" altLang="en-US" smtClean="0"/>
              <a:t>Policies and Regulations</a:t>
            </a:r>
          </a:p>
        </p:txBody>
      </p:sp>
      <p:sp>
        <p:nvSpPr>
          <p:cNvPr id="21507" name="Content Placeholder 2"/>
          <p:cNvSpPr>
            <a:spLocks noGrp="1"/>
          </p:cNvSpPr>
          <p:nvPr>
            <p:ph idx="1"/>
          </p:nvPr>
        </p:nvSpPr>
        <p:spPr/>
        <p:txBody>
          <a:bodyPr/>
          <a:lstStyle/>
          <a:p>
            <a:pPr marL="0" indent="0">
              <a:buFont typeface="Wingdings" pitchFamily="2" charset="2"/>
              <a:buNone/>
              <a:defRPr/>
            </a:pPr>
            <a:r>
              <a:rPr lang="en-US" altLang="en-US" sz="3400" dirty="0" smtClean="0"/>
              <a:t>Cost Sharing must be in compliance with…</a:t>
            </a:r>
          </a:p>
          <a:p>
            <a:pPr marL="0" indent="0">
              <a:buFont typeface="Wingdings" pitchFamily="2" charset="2"/>
              <a:buNone/>
              <a:defRPr/>
            </a:pPr>
            <a:endParaRPr lang="en-US" altLang="en-US" sz="1200" dirty="0" smtClean="0"/>
          </a:p>
          <a:p>
            <a:pPr>
              <a:buFont typeface="Arial" panose="020B0604020202020204" pitchFamily="34" charset="0"/>
              <a:buChar char="•"/>
              <a:defRPr/>
            </a:pPr>
            <a:r>
              <a:rPr lang="en-US" altLang="en-US" dirty="0" smtClean="0"/>
              <a:t>OMB Circular A-110:  </a:t>
            </a:r>
            <a:r>
              <a:rPr lang="en-US" altLang="en-US" sz="2200" dirty="0" smtClean="0"/>
              <a:t>Uniform Administrative Requirements for Grants and Agreements with Institutions of Higher Education, Hospitals, and Other Non-Profit Organizations</a:t>
            </a:r>
          </a:p>
          <a:p>
            <a:pPr>
              <a:buFont typeface="Arial" panose="020B0604020202020204" pitchFamily="34" charset="0"/>
              <a:buChar char="•"/>
              <a:defRPr/>
            </a:pPr>
            <a:r>
              <a:rPr lang="en-US" altLang="en-US" dirty="0" smtClean="0"/>
              <a:t>OMB Circular A-21:  </a:t>
            </a:r>
            <a:r>
              <a:rPr lang="en-US" altLang="en-US" sz="2200" dirty="0" smtClean="0"/>
              <a:t>Cost Principles for Educational Institutions </a:t>
            </a:r>
            <a:r>
              <a:rPr lang="en-US" altLang="en-US" sz="2400" dirty="0" smtClean="0"/>
              <a:t> </a:t>
            </a:r>
          </a:p>
          <a:p>
            <a:pPr>
              <a:buFont typeface="Arial" panose="020B0604020202020204" pitchFamily="34" charset="0"/>
              <a:buChar char="•"/>
              <a:defRPr/>
            </a:pPr>
            <a:r>
              <a:rPr lang="en-US" altLang="en-US" dirty="0" smtClean="0"/>
              <a:t>OMB Omni-Circular (replaces A-110, A-21, and </a:t>
            </a:r>
          </a:p>
          <a:p>
            <a:pPr marL="0" indent="0">
              <a:buFont typeface="Wingdings" pitchFamily="2" charset="2"/>
              <a:buNone/>
              <a:defRPr/>
            </a:pPr>
            <a:r>
              <a:rPr lang="en-US" altLang="en-US" dirty="0"/>
              <a:t> </a:t>
            </a:r>
            <a:r>
              <a:rPr lang="en-US" altLang="en-US" dirty="0" smtClean="0"/>
              <a:t>   A-133)</a:t>
            </a:r>
          </a:p>
          <a:p>
            <a:pPr>
              <a:buFont typeface="Arial" panose="020B0604020202020204" pitchFamily="34" charset="0"/>
              <a:buChar char="•"/>
              <a:defRPr/>
            </a:pPr>
            <a:r>
              <a:rPr lang="en-US" altLang="en-US" dirty="0" smtClean="0"/>
              <a:t>MSU Cost Share Policy 80.13</a:t>
            </a:r>
          </a:p>
          <a:p>
            <a:pPr marL="0" indent="0">
              <a:buFont typeface="Wingdings" pitchFamily="2" charset="2"/>
              <a:buNone/>
              <a:defRPr/>
            </a:pPr>
            <a:endParaRPr lang="en-US" alt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65100" y="76200"/>
            <a:ext cx="3187700" cy="609600"/>
          </a:xfrm>
        </p:spPr>
        <p:txBody>
          <a:bodyPr/>
          <a:lstStyle/>
          <a:p>
            <a:pPr>
              <a:defRPr/>
            </a:pPr>
            <a:r>
              <a:rPr lang="en-US" altLang="en-US" dirty="0" smtClean="0">
                <a:solidFill>
                  <a:schemeClr val="bg1">
                    <a:lumMod val="95000"/>
                  </a:schemeClr>
                </a:solidFill>
              </a:rPr>
              <a:t>OMB Circular A-110</a:t>
            </a:r>
          </a:p>
        </p:txBody>
      </p:sp>
      <p:sp>
        <p:nvSpPr>
          <p:cNvPr id="22531" name="Content Placeholder 2"/>
          <p:cNvSpPr>
            <a:spLocks noGrp="1"/>
          </p:cNvSpPr>
          <p:nvPr>
            <p:ph idx="1"/>
          </p:nvPr>
        </p:nvSpPr>
        <p:spPr/>
        <p:txBody>
          <a:bodyPr/>
          <a:lstStyle/>
          <a:p>
            <a:pPr marL="0" indent="0">
              <a:buFont typeface="Wingdings" pitchFamily="2" charset="2"/>
              <a:buNone/>
              <a:defRPr/>
            </a:pPr>
            <a:r>
              <a:rPr lang="en-US" altLang="en-US" sz="2400" dirty="0" smtClean="0"/>
              <a:t>Subpart C, Post-Award Requirements, Section 23:  Cost Sharing or Matching: </a:t>
            </a:r>
            <a:r>
              <a:rPr lang="en-US" altLang="en-US" sz="2400" dirty="0" smtClean="0">
                <a:solidFill>
                  <a:srgbClr val="0070C0"/>
                </a:solidFill>
              </a:rPr>
              <a:t> </a:t>
            </a:r>
            <a:r>
              <a:rPr lang="en-US" altLang="en-US" sz="2400" dirty="0" smtClean="0">
                <a:solidFill>
                  <a:srgbClr val="0070C0"/>
                </a:solidFill>
                <a:hlinkClick r:id="rId3"/>
              </a:rPr>
              <a:t>http://</a:t>
            </a:r>
            <a:r>
              <a:rPr lang="en-US" altLang="en-US" sz="2400" dirty="0" smtClean="0">
                <a:solidFill>
                  <a:srgbClr val="002060"/>
                </a:solidFill>
                <a:hlinkClick r:id="rId3"/>
              </a:rPr>
              <a:t>www.whitehouse.gov/omb/circulars_a110</a:t>
            </a:r>
            <a:r>
              <a:rPr lang="en-US" altLang="en-US" sz="2400" dirty="0" smtClean="0">
                <a:solidFill>
                  <a:srgbClr val="0070C0"/>
                </a:solidFill>
                <a:hlinkClick r:id="rId3"/>
              </a:rPr>
              <a:t>/</a:t>
            </a:r>
            <a:r>
              <a:rPr lang="en-US" altLang="en-US" sz="2400" dirty="0" smtClean="0">
                <a:solidFill>
                  <a:srgbClr val="0070C0"/>
                </a:solidFill>
              </a:rPr>
              <a:t> </a:t>
            </a:r>
          </a:p>
          <a:p>
            <a:pPr>
              <a:buFont typeface="Arial" panose="020B0604020202020204" pitchFamily="34" charset="0"/>
              <a:buChar char="•"/>
              <a:defRPr/>
            </a:pPr>
            <a:r>
              <a:rPr lang="en-US" altLang="en-US" sz="2400" dirty="0" smtClean="0"/>
              <a:t>Verifiable from the recipient’s records</a:t>
            </a:r>
          </a:p>
          <a:p>
            <a:pPr>
              <a:buFont typeface="Arial" panose="020B0604020202020204" pitchFamily="34" charset="0"/>
              <a:buChar char="•"/>
              <a:defRPr/>
            </a:pPr>
            <a:r>
              <a:rPr lang="en-US" altLang="en-US" sz="2400" dirty="0" smtClean="0"/>
              <a:t>Not included as cost sharing for any other project or program</a:t>
            </a:r>
          </a:p>
          <a:p>
            <a:pPr>
              <a:buFont typeface="Arial" panose="020B0604020202020204" pitchFamily="34" charset="0"/>
              <a:buChar char="•"/>
              <a:defRPr/>
            </a:pPr>
            <a:r>
              <a:rPr lang="en-US" altLang="en-US" sz="2400" dirty="0" smtClean="0"/>
              <a:t>Necessary and reasonable for the accomplishment of the project or program objectives</a:t>
            </a:r>
          </a:p>
          <a:p>
            <a:pPr>
              <a:buFont typeface="Arial" panose="020B0604020202020204" pitchFamily="34" charset="0"/>
              <a:buChar char="•"/>
              <a:defRPr/>
            </a:pPr>
            <a:r>
              <a:rPr lang="en-US" altLang="en-US" sz="2400" dirty="0" smtClean="0"/>
              <a:t>Allowable under the applicable cost principles</a:t>
            </a:r>
          </a:p>
          <a:p>
            <a:pPr>
              <a:buFont typeface="Arial" panose="020B0604020202020204" pitchFamily="34" charset="0"/>
              <a:buChar char="•"/>
              <a:defRPr/>
            </a:pPr>
            <a:r>
              <a:rPr lang="en-US" altLang="en-US" sz="2400" dirty="0" smtClean="0"/>
              <a:t>Not from federal sources (unless authorized by federal statute)</a:t>
            </a:r>
          </a:p>
          <a:p>
            <a:pPr>
              <a:buFont typeface="Arial" panose="020B0604020202020204" pitchFamily="34" charset="0"/>
              <a:buChar char="•"/>
              <a:defRPr/>
            </a:pPr>
            <a:r>
              <a:rPr lang="en-US" altLang="en-US" sz="2400" dirty="0" smtClean="0"/>
              <a:t>Must be shown in the approved budget</a:t>
            </a:r>
          </a:p>
          <a:p>
            <a:pPr>
              <a:buFont typeface="Arial" panose="020B0604020202020204" pitchFamily="34" charset="0"/>
              <a:buChar char="•"/>
              <a:defRPr/>
            </a:pPr>
            <a:r>
              <a:rPr lang="en-US" altLang="en-US" sz="2400" dirty="0" smtClean="0"/>
              <a:t>Unrecovered indirect costs may be included as part of cost share only with the prior approval of the awarding agency</a:t>
            </a:r>
          </a:p>
          <a:p>
            <a:pPr marL="0" indent="0">
              <a:buFont typeface="Wingdings" pitchFamily="2" charset="2"/>
              <a:buNone/>
              <a:defRPr/>
            </a:pPr>
            <a:endParaRPr lang="en-US" altLang="en-US" sz="2400" dirty="0" smtClean="0"/>
          </a:p>
          <a:p>
            <a:pPr marL="0" indent="0">
              <a:buFont typeface="Wingdings" pitchFamily="2" charset="2"/>
              <a:buNone/>
              <a:defRPr/>
            </a:pPr>
            <a:endParaRPr lang="en-US" altLang="en-US" sz="2400" dirty="0" smtClean="0"/>
          </a:p>
          <a:p>
            <a:pPr marL="0" indent="0">
              <a:buFont typeface="Wingdings" pitchFamily="2" charset="2"/>
              <a:buNone/>
              <a:defRPr/>
            </a:pPr>
            <a:endParaRPr lang="en-US"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65100" y="76200"/>
            <a:ext cx="8885238" cy="609600"/>
          </a:xfrm>
        </p:spPr>
        <p:txBody>
          <a:bodyPr/>
          <a:lstStyle/>
          <a:p>
            <a:r>
              <a:rPr lang="en-US" altLang="en-US" smtClean="0"/>
              <a:t>OMB Circular A-21</a:t>
            </a:r>
          </a:p>
        </p:txBody>
      </p:sp>
      <p:sp>
        <p:nvSpPr>
          <p:cNvPr id="23555" name="Content Placeholder 2"/>
          <p:cNvSpPr>
            <a:spLocks noGrp="1"/>
          </p:cNvSpPr>
          <p:nvPr>
            <p:ph idx="1"/>
          </p:nvPr>
        </p:nvSpPr>
        <p:spPr/>
        <p:txBody>
          <a:bodyPr/>
          <a:lstStyle/>
          <a:p>
            <a:pPr marL="0" indent="0">
              <a:lnSpc>
                <a:spcPct val="80000"/>
              </a:lnSpc>
              <a:buFont typeface="Wingdings" pitchFamily="2" charset="2"/>
              <a:buNone/>
              <a:defRPr/>
            </a:pPr>
            <a:r>
              <a:rPr lang="en-US" altLang="en-US" sz="2000" dirty="0" smtClean="0">
                <a:hlinkClick r:id="rId3"/>
              </a:rPr>
              <a:t>http://www.whitehouse.gov/omb/circulars_a021_2004/</a:t>
            </a:r>
            <a:r>
              <a:rPr lang="en-US" altLang="en-US" sz="2000" dirty="0" smtClean="0"/>
              <a:t> </a:t>
            </a:r>
          </a:p>
          <a:p>
            <a:pPr marL="0" indent="0">
              <a:lnSpc>
                <a:spcPct val="80000"/>
              </a:lnSpc>
              <a:buFont typeface="Wingdings" pitchFamily="2" charset="2"/>
              <a:buNone/>
              <a:defRPr/>
            </a:pPr>
            <a:endParaRPr lang="en-US" altLang="en-US" sz="1800" dirty="0" smtClean="0">
              <a:solidFill>
                <a:srgbClr val="FF0000"/>
              </a:solidFill>
            </a:endParaRPr>
          </a:p>
          <a:p>
            <a:pPr>
              <a:lnSpc>
                <a:spcPct val="80000"/>
              </a:lnSpc>
              <a:buFont typeface="Arial" panose="020B0604020202020204" pitchFamily="34" charset="0"/>
              <a:buChar char="•"/>
              <a:defRPr/>
            </a:pPr>
            <a:r>
              <a:rPr lang="en-US" altLang="en-US" sz="2600" dirty="0" smtClean="0"/>
              <a:t>A-110 states that cost sharing contributions must be allowable under the applicable cost principles, which for MSU would be A-21</a:t>
            </a:r>
          </a:p>
          <a:p>
            <a:pPr>
              <a:lnSpc>
                <a:spcPct val="80000"/>
              </a:lnSpc>
              <a:buFont typeface="Arial" panose="020B0604020202020204" pitchFamily="34" charset="0"/>
              <a:buChar char="•"/>
              <a:defRPr/>
            </a:pPr>
            <a:r>
              <a:rPr lang="en-US" altLang="en-US" sz="2600" dirty="0" smtClean="0"/>
              <a:t>Allowable costs must be: reasonable, allocable, given consistent treatment, and conform to any limitations or exclusions of A-21 or the sponsored agreement as to types or amounts of cost items</a:t>
            </a:r>
          </a:p>
          <a:p>
            <a:pPr>
              <a:lnSpc>
                <a:spcPct val="80000"/>
              </a:lnSpc>
              <a:buFont typeface="Arial" panose="020B0604020202020204" pitchFamily="34" charset="0"/>
              <a:buChar char="•"/>
              <a:defRPr/>
            </a:pPr>
            <a:r>
              <a:rPr lang="en-US" altLang="en-US" sz="2600" dirty="0" smtClean="0"/>
              <a:t>Costs must be incurred during the award period</a:t>
            </a:r>
          </a:p>
          <a:p>
            <a:pPr>
              <a:lnSpc>
                <a:spcPct val="80000"/>
              </a:lnSpc>
              <a:buFont typeface="Arial" panose="020B0604020202020204" pitchFamily="34" charset="0"/>
              <a:buChar char="•"/>
              <a:defRPr/>
            </a:pPr>
            <a:r>
              <a:rPr lang="en-US" altLang="en-US" sz="2600" dirty="0" smtClean="0"/>
              <a:t>Costs incurred over the award amount (overdrafts) are unallowable, therefore the overdrafts and any associated cost sharing can not be used to meet MSU’s cost sharing requirements</a:t>
            </a:r>
          </a:p>
          <a:p>
            <a:pPr marL="0" indent="0">
              <a:lnSpc>
                <a:spcPct val="80000"/>
              </a:lnSpc>
              <a:defRPr/>
            </a:pPr>
            <a:endParaRPr lang="en-US" altLang="en-US" sz="22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76200"/>
            <a:ext cx="8991600" cy="587375"/>
          </a:xfrm>
        </p:spPr>
        <p:txBody>
          <a:bodyPr/>
          <a:lstStyle/>
          <a:p>
            <a:r>
              <a:rPr lang="en-US" altLang="en-US" smtClean="0"/>
              <a:t>ONMI-Circular</a:t>
            </a:r>
          </a:p>
        </p:txBody>
      </p:sp>
      <p:sp>
        <p:nvSpPr>
          <p:cNvPr id="3" name="Content Placeholder 2"/>
          <p:cNvSpPr>
            <a:spLocks noGrp="1"/>
          </p:cNvSpPr>
          <p:nvPr>
            <p:ph idx="1"/>
          </p:nvPr>
        </p:nvSpPr>
        <p:spPr/>
        <p:txBody>
          <a:bodyPr/>
          <a:lstStyle/>
          <a:p>
            <a:pPr marL="0" indent="0">
              <a:buFont typeface="Wingdings" charset="0"/>
              <a:buNone/>
              <a:defRPr/>
            </a:pPr>
            <a:endParaRPr lang="en-US" dirty="0" smtClean="0"/>
          </a:p>
          <a:p>
            <a:pPr marL="0" indent="0">
              <a:buFont typeface="Wingdings" charset="0"/>
              <a:buNone/>
              <a:defRPr/>
            </a:pPr>
            <a:endParaRPr lang="en-US" dirty="0"/>
          </a:p>
          <a:p>
            <a:pPr marL="0" indent="0">
              <a:buFont typeface="Wingdings" charset="0"/>
              <a:buNone/>
              <a:defRPr/>
            </a:pPr>
            <a:endParaRPr lang="en-US" dirty="0"/>
          </a:p>
          <a:p>
            <a:pPr>
              <a:defRPr/>
            </a:pPr>
            <a:endParaRPr lang="en-US" dirty="0"/>
          </a:p>
        </p:txBody>
      </p:sp>
      <p:pic>
        <p:nvPicPr>
          <p:cNvPr id="18436" name="Picture 4" descr="C:\Users\ppf1\Desktop\Coming-S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8" y="762000"/>
            <a:ext cx="7564437"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65100" y="76200"/>
            <a:ext cx="8885238" cy="609600"/>
          </a:xfrm>
        </p:spPr>
        <p:txBody>
          <a:bodyPr/>
          <a:lstStyle/>
          <a:p>
            <a:r>
              <a:rPr lang="en-US" altLang="en-US" smtClean="0"/>
              <a:t>MSU Cost Share Policy</a:t>
            </a:r>
          </a:p>
        </p:txBody>
      </p:sp>
      <p:sp>
        <p:nvSpPr>
          <p:cNvPr id="19459" name="Content Placeholder 2"/>
          <p:cNvSpPr>
            <a:spLocks noGrp="1"/>
          </p:cNvSpPr>
          <p:nvPr>
            <p:ph idx="1"/>
          </p:nvPr>
        </p:nvSpPr>
        <p:spPr/>
        <p:txBody>
          <a:bodyPr/>
          <a:lstStyle/>
          <a:p>
            <a:pPr marL="0" indent="0">
              <a:buFont typeface="Wingdings" pitchFamily="2" charset="2"/>
              <a:buNone/>
            </a:pPr>
            <a:r>
              <a:rPr lang="en-US" altLang="en-US" sz="3600" u="sng" smtClean="0"/>
              <a:t>Cost Share Policy 80.13</a:t>
            </a:r>
          </a:p>
          <a:p>
            <a:pPr marL="0" indent="0">
              <a:buFont typeface="Wingdings" pitchFamily="2" charset="2"/>
              <a:buNone/>
            </a:pPr>
            <a:endParaRPr lang="en-US" altLang="en-US" smtClean="0"/>
          </a:p>
          <a:p>
            <a:pPr marL="0" indent="0">
              <a:buFont typeface="Wingdings" pitchFamily="2" charset="2"/>
              <a:buNone/>
            </a:pPr>
            <a:r>
              <a:rPr lang="en-US" altLang="en-US" smtClean="0"/>
              <a:t>MSU has a new policy regarding Cost Share (80.13), which went into effect January 28, 2014.</a:t>
            </a:r>
          </a:p>
          <a:p>
            <a:pPr marL="0" indent="0">
              <a:buFont typeface="Wingdings" pitchFamily="2" charset="2"/>
              <a:buNone/>
            </a:pPr>
            <a:endParaRPr lang="en-US" altLang="en-US" smtClean="0"/>
          </a:p>
          <a:p>
            <a:pPr marL="0" indent="0">
              <a:buFont typeface="Wingdings" pitchFamily="2" charset="2"/>
              <a:buNone/>
            </a:pPr>
            <a:r>
              <a:rPr lang="en-US" altLang="en-US" smtClean="0">
                <a:solidFill>
                  <a:srgbClr val="0070C0"/>
                </a:solidFill>
                <a:hlinkClick r:id="rId3"/>
              </a:rPr>
              <a:t>http://www.policies.msstate.edu/policypdfs/8013.pdf</a:t>
            </a:r>
            <a:r>
              <a:rPr lang="en-US" altLang="en-US" smtClean="0">
                <a:solidFill>
                  <a:srgbClr val="0070C0"/>
                </a:solidFill>
              </a:rPr>
              <a:t> </a:t>
            </a:r>
          </a:p>
          <a:p>
            <a:pPr marL="0" indent="0">
              <a:buFont typeface="Wingdings" pitchFamily="2" charset="2"/>
              <a:buNone/>
            </a:pPr>
            <a:endParaRPr lang="en-US" altLang="en-US" smtClean="0"/>
          </a:p>
          <a:p>
            <a:pPr marL="0" indent="0">
              <a:buFont typeface="Wingdings" pitchFamily="2" charset="2"/>
              <a:buNone/>
            </a:pPr>
            <a:endParaRPr lang="en-US" alt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65100" y="76200"/>
            <a:ext cx="8885238" cy="609600"/>
          </a:xfrm>
        </p:spPr>
        <p:txBody>
          <a:bodyPr/>
          <a:lstStyle/>
          <a:p>
            <a:r>
              <a:rPr lang="en-US" altLang="en-US" smtClean="0"/>
              <a:t>MSU Cost Share Policy Highlights</a:t>
            </a:r>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defRPr/>
            </a:pPr>
            <a:r>
              <a:rPr lang="en-US" dirty="0" smtClean="0"/>
              <a:t>Applies to both Federal and Non-Federal Sponsored Projects</a:t>
            </a:r>
          </a:p>
          <a:p>
            <a:pPr>
              <a:buFont typeface="Arial" panose="020B0604020202020204" pitchFamily="34" charset="0"/>
              <a:buChar char="•"/>
              <a:defRPr/>
            </a:pPr>
            <a:r>
              <a:rPr lang="en-US" dirty="0" smtClean="0"/>
              <a:t>Definitions</a:t>
            </a:r>
          </a:p>
          <a:p>
            <a:pPr>
              <a:buFont typeface="Arial" panose="020B0604020202020204" pitchFamily="34" charset="0"/>
              <a:buChar char="•"/>
              <a:defRPr/>
            </a:pPr>
            <a:r>
              <a:rPr lang="en-US" dirty="0" smtClean="0"/>
              <a:t>Only include Mandatory cost share in proposals </a:t>
            </a:r>
          </a:p>
          <a:p>
            <a:pPr>
              <a:buFont typeface="Arial" panose="020B0604020202020204" pitchFamily="34" charset="0"/>
              <a:buChar char="•"/>
              <a:defRPr/>
            </a:pPr>
            <a:r>
              <a:rPr lang="en-US" dirty="0" smtClean="0"/>
              <a:t>Companion cost share accounts will be set up for every award that contains committed cost share</a:t>
            </a:r>
          </a:p>
          <a:p>
            <a:pPr>
              <a:buFont typeface="Arial" panose="020B0604020202020204" pitchFamily="34" charset="0"/>
              <a:buChar char="•"/>
              <a:defRPr/>
            </a:pPr>
            <a:r>
              <a:rPr lang="en-US" dirty="0" smtClean="0"/>
              <a:t>PI is responsible for ensuring that cost share is met</a:t>
            </a:r>
          </a:p>
          <a:p>
            <a:pPr>
              <a:buFont typeface="Arial" panose="020B0604020202020204" pitchFamily="34" charset="0"/>
              <a:buChar char="•"/>
              <a:defRPr/>
            </a:pPr>
            <a:r>
              <a:rPr lang="en-US" dirty="0" smtClean="0"/>
              <a:t>The unit(s) fiscally responsible for the award is(are) required to cover any deficits </a:t>
            </a:r>
          </a:p>
          <a:p>
            <a:pPr>
              <a:buFont typeface="Arial" panose="020B0604020202020204" pitchFamily="34" charset="0"/>
              <a:buChar char="•"/>
              <a:defRPr/>
            </a:pPr>
            <a:r>
              <a:rPr lang="en-US" dirty="0" smtClean="0"/>
              <a:t>Must conform to all applicable policies, procedures, and regulations (A-110, A-21, etc.)</a:t>
            </a:r>
          </a:p>
          <a:p>
            <a:pPr>
              <a:buFont typeface="Arial" panose="020B0604020202020204" pitchFamily="34" charset="0"/>
              <a:buChar char="•"/>
              <a:defRPr/>
            </a:pPr>
            <a:r>
              <a:rPr lang="en-US" dirty="0" smtClean="0"/>
              <a:t>M-01-06 Clarification of A-21 regarding PI effort on sponsored projects (not less than 2%) and exceptions (federal projects only)</a:t>
            </a:r>
          </a:p>
          <a:p>
            <a:pPr>
              <a:defRPr/>
            </a:pPr>
            <a:endParaRPr lang="en-US" dirty="0" smtClean="0"/>
          </a:p>
          <a:p>
            <a:pPr marL="0" indent="0">
              <a:buFont typeface="Wingdings" charset="0"/>
              <a:buNone/>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mtClean="0"/>
              <a:t> </a:t>
            </a:r>
          </a:p>
        </p:txBody>
      </p:sp>
      <p:sp>
        <p:nvSpPr>
          <p:cNvPr id="3075" name="Content Placeholder 2"/>
          <p:cNvSpPr>
            <a:spLocks noGrp="1"/>
          </p:cNvSpPr>
          <p:nvPr>
            <p:ph idx="1"/>
          </p:nvPr>
        </p:nvSpPr>
        <p:spPr/>
        <p:txBody>
          <a:bodyPr/>
          <a:lstStyle/>
          <a:p>
            <a:pPr marL="0" indent="0">
              <a:buFont typeface="Wingdings" pitchFamily="2" charset="2"/>
              <a:buNone/>
            </a:pPr>
            <a:r>
              <a:rPr lang="en-US" altLang="en-US" sz="5400" smtClean="0"/>
              <a:t>What is Cost Share?</a:t>
            </a:r>
          </a:p>
          <a:p>
            <a:pPr marL="0" indent="0">
              <a:buFont typeface="Wingdings" pitchFamily="2" charset="2"/>
              <a:buNone/>
            </a:pPr>
            <a:endParaRPr lang="en-US" altLang="en-US" smtClean="0"/>
          </a:p>
        </p:txBody>
      </p:sp>
      <p:pic>
        <p:nvPicPr>
          <p:cNvPr id="3076" name="Picture 5" descr="http://trustedadvisor.com/public/image/iStock_000011758468XSmall%20Doctor%20Shrugg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828925"/>
            <a:ext cx="40481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 y="76200"/>
            <a:ext cx="8991600" cy="609600"/>
          </a:xfrm>
        </p:spPr>
        <p:txBody>
          <a:bodyPr/>
          <a:lstStyle/>
          <a:p>
            <a:r>
              <a:rPr lang="en-US" altLang="en-US" smtClean="0"/>
              <a:t>MSU Cost Share Policy:  Effort of Federal Funding</a:t>
            </a:r>
          </a:p>
        </p:txBody>
      </p:sp>
      <p:sp>
        <p:nvSpPr>
          <p:cNvPr id="21507" name="Content Placeholder 2"/>
          <p:cNvSpPr>
            <a:spLocks noGrp="1"/>
          </p:cNvSpPr>
          <p:nvPr>
            <p:ph idx="1"/>
          </p:nvPr>
        </p:nvSpPr>
        <p:spPr/>
        <p:txBody>
          <a:bodyPr/>
          <a:lstStyle/>
          <a:p>
            <a:pPr marL="0" indent="0">
              <a:lnSpc>
                <a:spcPct val="80000"/>
              </a:lnSpc>
              <a:buFont typeface="Wingdings" pitchFamily="2" charset="2"/>
              <a:buNone/>
            </a:pPr>
            <a:r>
              <a:rPr lang="en-US" altLang="en-US" b="1" smtClean="0"/>
              <a:t>Effort on </a:t>
            </a:r>
            <a:r>
              <a:rPr lang="en-US" altLang="en-US" b="1" i="1" smtClean="0"/>
              <a:t>Federally</a:t>
            </a:r>
            <a:r>
              <a:rPr lang="en-US" altLang="en-US" b="1" smtClean="0"/>
              <a:t> Sponsored Projects</a:t>
            </a:r>
          </a:p>
          <a:p>
            <a:pPr marL="0" indent="0">
              <a:lnSpc>
                <a:spcPct val="80000"/>
              </a:lnSpc>
              <a:buFont typeface="Wingdings" pitchFamily="2" charset="2"/>
              <a:buNone/>
            </a:pPr>
            <a:endParaRPr lang="en-US" altLang="en-US" sz="1800" smtClean="0"/>
          </a:p>
          <a:p>
            <a:pPr marL="0" indent="0">
              <a:lnSpc>
                <a:spcPct val="80000"/>
              </a:lnSpc>
              <a:buFont typeface="Wingdings" pitchFamily="2" charset="2"/>
              <a:buNone/>
            </a:pPr>
            <a:endParaRPr lang="en-US" altLang="en-US" sz="2400" b="1" smtClean="0"/>
          </a:p>
          <a:p>
            <a:pPr marL="0" indent="0">
              <a:lnSpc>
                <a:spcPct val="80000"/>
              </a:lnSpc>
              <a:buFont typeface="Wingdings" pitchFamily="2" charset="2"/>
              <a:buNone/>
            </a:pPr>
            <a:r>
              <a:rPr lang="en-US" altLang="en-US" sz="2400" b="1" smtClean="0"/>
              <a:t>Per M-01-06, Clarification of OMB A-21 Treatment of Voluntary Uncommitted Cost Sharing, dated January 5, 2001, </a:t>
            </a:r>
            <a:r>
              <a:rPr lang="en-US" altLang="en-US" sz="2400" smtClean="0"/>
              <a:t>“</a:t>
            </a:r>
            <a:r>
              <a:rPr lang="en-US" altLang="ja-JP" sz="2400" i="1" smtClean="0"/>
              <a:t>In addition, </a:t>
            </a:r>
            <a:r>
              <a:rPr lang="en-US" altLang="ja-JP" sz="2400" i="1" smtClean="0">
                <a:solidFill>
                  <a:srgbClr val="C00000"/>
                </a:solidFill>
              </a:rPr>
              <a:t>most Federally-funded research programs should have some level of committed faculty (or senior researchers) effort, paid or unpaid by the Federal Government.</a:t>
            </a:r>
            <a:r>
              <a:rPr lang="en-US" altLang="ja-JP" sz="2400" i="1" smtClean="0"/>
              <a:t> This effort can be provided at any time within the fiscal year (summer months, academic year, or both)… However, </a:t>
            </a:r>
            <a:r>
              <a:rPr lang="en-US" altLang="ja-JP" sz="2400" i="1" smtClean="0">
                <a:solidFill>
                  <a:srgbClr val="C00000"/>
                </a:solidFill>
              </a:rPr>
              <a:t>some types of research programs, such as programs for equipment and instrumentation, doctoral dissertations, and student augmentation, do not require committed faculty effort, paid or unpaid by the Federal Government, and consequently would not be subject to such an adjustment</a:t>
            </a:r>
            <a:r>
              <a:rPr lang="en-US" altLang="ja-JP" sz="2400" i="1" smtClean="0"/>
              <a:t>.</a:t>
            </a:r>
            <a:r>
              <a:rPr lang="en-US" altLang="en-US" sz="2400" smtClean="0"/>
              <a:t>”</a:t>
            </a:r>
            <a:r>
              <a:rPr lang="en-US" altLang="ja-JP" sz="2400" smtClean="0"/>
              <a:t> </a:t>
            </a:r>
            <a:endParaRPr lang="en-US" altLang="en-US" sz="24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152400" y="76200"/>
            <a:ext cx="8885238" cy="609600"/>
          </a:xfrm>
        </p:spPr>
        <p:txBody>
          <a:bodyPr/>
          <a:lstStyle/>
          <a:p>
            <a:r>
              <a:rPr lang="en-US" altLang="en-US" smtClean="0"/>
              <a:t>MSU Cost Share Policy:  Effort on Federal Funding</a:t>
            </a:r>
          </a:p>
        </p:txBody>
      </p:sp>
      <p:sp>
        <p:nvSpPr>
          <p:cNvPr id="28675" name="Content Placeholder 4"/>
          <p:cNvSpPr>
            <a:spLocks noGrp="1"/>
          </p:cNvSpPr>
          <p:nvPr>
            <p:ph idx="1"/>
          </p:nvPr>
        </p:nvSpPr>
        <p:spPr/>
        <p:txBody>
          <a:bodyPr/>
          <a:lstStyle/>
          <a:p>
            <a:pPr marL="0" indent="0">
              <a:buFont typeface="Wingdings" pitchFamily="2" charset="2"/>
              <a:buNone/>
              <a:defRPr/>
            </a:pPr>
            <a:r>
              <a:rPr lang="en-US" altLang="en-US" sz="2600" b="1" dirty="0" smtClean="0"/>
              <a:t>Effort on </a:t>
            </a:r>
            <a:r>
              <a:rPr lang="en-US" altLang="en-US" sz="2600" b="1" i="1" dirty="0" smtClean="0"/>
              <a:t>Federally</a:t>
            </a:r>
            <a:r>
              <a:rPr lang="en-US" altLang="en-US" sz="2600" b="1" dirty="0" smtClean="0"/>
              <a:t> Sponsored Projects</a:t>
            </a:r>
          </a:p>
          <a:p>
            <a:pPr marL="0" indent="0">
              <a:buFont typeface="Wingdings" pitchFamily="2" charset="2"/>
              <a:buNone/>
              <a:defRPr/>
            </a:pPr>
            <a:r>
              <a:rPr lang="en-US" altLang="en-US" sz="2400" dirty="0" smtClean="0"/>
              <a:t>Principal Investigators (PIs) should ensure that appropriate effort is budgeted for at least one person that is considered a faculty member or senior researcher.  If the funds associated with a faculty member or senior researcher will be provided as cost share, the following will apply: </a:t>
            </a:r>
          </a:p>
          <a:p>
            <a:pPr marL="0" indent="0">
              <a:buFont typeface="Wingdings" pitchFamily="2" charset="2"/>
              <a:buNone/>
              <a:defRPr/>
            </a:pPr>
            <a:endParaRPr lang="en-US" altLang="en-US" sz="2400" dirty="0" smtClean="0"/>
          </a:p>
          <a:p>
            <a:pPr>
              <a:buFont typeface="Arial" panose="020B0604020202020204" pitchFamily="34" charset="0"/>
              <a:buChar char="•"/>
              <a:defRPr/>
            </a:pPr>
            <a:r>
              <a:rPr lang="en-US" altLang="en-US" sz="2400" dirty="0" smtClean="0"/>
              <a:t>The individual will commit to an amount commensurate with the requirements of the project. This amount shall not be less than 2% of their time. </a:t>
            </a:r>
          </a:p>
          <a:p>
            <a:pPr>
              <a:buFont typeface="Arial" panose="020B0604020202020204" pitchFamily="34" charset="0"/>
              <a:buChar char="•"/>
              <a:defRPr/>
            </a:pPr>
            <a:r>
              <a:rPr lang="en-US" altLang="en-US" sz="2400" dirty="0" smtClean="0"/>
              <a:t>The PI will document these details during the proposal submission process. </a:t>
            </a:r>
          </a:p>
          <a:p>
            <a:pPr>
              <a:buFont typeface="Arial" panose="020B0604020202020204" pitchFamily="34" charset="0"/>
              <a:buChar char="•"/>
              <a:defRPr/>
            </a:pPr>
            <a:r>
              <a:rPr lang="en-US" altLang="en-US" sz="2400" dirty="0" smtClean="0"/>
              <a:t>These costs will be treated as Voluntary Committed Cost Share. </a:t>
            </a:r>
          </a:p>
          <a:p>
            <a:pPr marL="0" indent="0">
              <a:buFont typeface="Wingdings" pitchFamily="2" charset="2"/>
              <a:buNone/>
              <a:defRPr/>
            </a:pPr>
            <a:endParaRPr lang="en-US" altLang="en-US" sz="24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65100" y="76200"/>
            <a:ext cx="8885238" cy="609600"/>
          </a:xfrm>
        </p:spPr>
        <p:txBody>
          <a:bodyPr/>
          <a:lstStyle/>
          <a:p>
            <a:r>
              <a:rPr lang="en-US" altLang="en-US" smtClean="0"/>
              <a:t>The Dark Side of Cost Share</a:t>
            </a:r>
          </a:p>
        </p:txBody>
      </p:sp>
      <p:sp>
        <p:nvSpPr>
          <p:cNvPr id="39939" name="Content Placeholder 2"/>
          <p:cNvSpPr>
            <a:spLocks noGrp="1"/>
          </p:cNvSpPr>
          <p:nvPr>
            <p:ph idx="1"/>
          </p:nvPr>
        </p:nvSpPr>
        <p:spPr/>
        <p:txBody>
          <a:bodyPr/>
          <a:lstStyle/>
          <a:p>
            <a:pPr>
              <a:lnSpc>
                <a:spcPct val="90000"/>
              </a:lnSpc>
              <a:buFont typeface="Arial" panose="020B0604020202020204" pitchFamily="34" charset="0"/>
              <a:buChar char="•"/>
              <a:defRPr/>
            </a:pPr>
            <a:r>
              <a:rPr lang="en-US" altLang="en-US" dirty="0" smtClean="0"/>
              <a:t>F&amp;A Rate Calculation:</a:t>
            </a:r>
          </a:p>
          <a:p>
            <a:pPr lvl="1">
              <a:lnSpc>
                <a:spcPct val="90000"/>
              </a:lnSpc>
              <a:buFont typeface="Arial" panose="020B0604020202020204" pitchFamily="34" charset="0"/>
              <a:buChar char="•"/>
              <a:defRPr/>
            </a:pPr>
            <a:r>
              <a:rPr lang="en-US" altLang="en-US" sz="2000" dirty="0" smtClean="0"/>
              <a:t>Committed cost share is part of the Organized Research Base for the F&amp;A rate calculation; the more excessive or unnecessary cost sharing that is committed, the higher the Organized Research Base, which leads to a lower approved F&amp;A rate and consequently, lower F&amp;A reimbursement to the University </a:t>
            </a:r>
          </a:p>
          <a:p>
            <a:pPr marL="457200" lvl="1" indent="0">
              <a:lnSpc>
                <a:spcPct val="90000"/>
              </a:lnSpc>
              <a:buFontTx/>
              <a:buNone/>
              <a:defRPr/>
            </a:pPr>
            <a:endParaRPr lang="en-US" altLang="en-US" sz="1000" dirty="0" smtClean="0"/>
          </a:p>
          <a:p>
            <a:pPr marL="457200" lvl="1" indent="0">
              <a:lnSpc>
                <a:spcPct val="90000"/>
              </a:lnSpc>
              <a:buFontTx/>
              <a:buNone/>
              <a:defRPr/>
            </a:pPr>
            <a:endParaRPr lang="en-US" altLang="en-US" sz="1000" dirty="0" smtClean="0"/>
          </a:p>
          <a:p>
            <a:pPr marL="457200" lvl="1" indent="0">
              <a:lnSpc>
                <a:spcPct val="90000"/>
              </a:lnSpc>
              <a:buFontTx/>
              <a:buNone/>
              <a:defRPr/>
            </a:pPr>
            <a:r>
              <a:rPr lang="en-US" altLang="en-US" sz="1000" dirty="0" smtClean="0"/>
              <a:t>  </a:t>
            </a:r>
            <a:r>
              <a:rPr lang="en-US" altLang="en-US" sz="1000" dirty="0"/>
              <a:t> </a:t>
            </a:r>
            <a:r>
              <a:rPr lang="en-US" altLang="en-US" sz="1000" dirty="0" smtClean="0"/>
              <a:t>   	</a:t>
            </a:r>
            <a:r>
              <a:rPr lang="en-US" altLang="en-US" sz="2600" dirty="0"/>
              <a:t> </a:t>
            </a:r>
            <a:r>
              <a:rPr lang="en-US" altLang="en-US" sz="2600" dirty="0" smtClean="0"/>
              <a:t>   Indirect Costs</a:t>
            </a:r>
            <a:r>
              <a:rPr lang="en-US" altLang="en-US" sz="1000" dirty="0" smtClean="0"/>
              <a:t>                                       </a:t>
            </a:r>
            <a:r>
              <a:rPr lang="en-US" altLang="en-US" sz="3600" dirty="0" smtClean="0"/>
              <a:t>= </a:t>
            </a:r>
            <a:r>
              <a:rPr lang="en-US" altLang="en-US" sz="1800" dirty="0" smtClean="0"/>
              <a:t>	     </a:t>
            </a:r>
            <a:r>
              <a:rPr lang="en-US" altLang="en-US" sz="2600" dirty="0" smtClean="0"/>
              <a:t>Indirect Costs Rate (F&amp;A)</a:t>
            </a:r>
            <a:r>
              <a:rPr lang="en-US" altLang="en-US" sz="1800" dirty="0" smtClean="0"/>
              <a:t>	</a:t>
            </a:r>
            <a:endParaRPr lang="en-US" altLang="en-US" sz="2600" dirty="0"/>
          </a:p>
          <a:p>
            <a:pPr marL="457200" lvl="1" indent="0">
              <a:lnSpc>
                <a:spcPct val="90000"/>
              </a:lnSpc>
              <a:buFontTx/>
              <a:buNone/>
              <a:defRPr/>
            </a:pPr>
            <a:r>
              <a:rPr lang="en-US" altLang="en-US" sz="2600" dirty="0" smtClean="0"/>
              <a:t>Organized Research Base </a:t>
            </a:r>
            <a:r>
              <a:rPr lang="en-US" altLang="en-US" sz="1000" dirty="0" smtClean="0"/>
              <a:t>					</a:t>
            </a:r>
            <a:r>
              <a:rPr lang="en-US" altLang="en-US" sz="1600" dirty="0" smtClean="0"/>
              <a:t> </a:t>
            </a:r>
          </a:p>
          <a:p>
            <a:pPr marL="457200" lvl="1" indent="0">
              <a:lnSpc>
                <a:spcPct val="90000"/>
              </a:lnSpc>
              <a:buFontTx/>
              <a:buNone/>
              <a:defRPr/>
            </a:pPr>
            <a:endParaRPr lang="en-US" altLang="en-US" sz="1600" dirty="0"/>
          </a:p>
          <a:p>
            <a:pPr marL="457200" lvl="1" indent="0">
              <a:lnSpc>
                <a:spcPct val="90000"/>
              </a:lnSpc>
              <a:buFontTx/>
              <a:buNone/>
              <a:defRPr/>
            </a:pPr>
            <a:r>
              <a:rPr lang="en-US" altLang="en-US" sz="1600" dirty="0" smtClean="0"/>
              <a:t>Sponsored Projects 	               Overdrafts</a:t>
            </a:r>
          </a:p>
          <a:p>
            <a:pPr marL="457200" lvl="1" indent="0">
              <a:lnSpc>
                <a:spcPct val="90000"/>
              </a:lnSpc>
              <a:buFontTx/>
              <a:buNone/>
              <a:defRPr/>
            </a:pPr>
            <a:r>
              <a:rPr lang="en-US" altLang="en-US" sz="1600" dirty="0" smtClean="0"/>
              <a:t>			           </a:t>
            </a:r>
          </a:p>
          <a:p>
            <a:pPr marL="457200" lvl="1" indent="0">
              <a:lnSpc>
                <a:spcPct val="90000"/>
              </a:lnSpc>
              <a:buFontTx/>
              <a:buNone/>
              <a:defRPr/>
            </a:pPr>
            <a:r>
              <a:rPr lang="en-US" altLang="en-US" sz="1600" dirty="0" smtClean="0"/>
              <a:t>			Committed cost sharing</a:t>
            </a:r>
          </a:p>
          <a:p>
            <a:pPr>
              <a:lnSpc>
                <a:spcPct val="90000"/>
              </a:lnSpc>
              <a:buFont typeface="Wingdings" pitchFamily="2" charset="2"/>
              <a:buNone/>
              <a:defRPr/>
            </a:pPr>
            <a:r>
              <a:rPr lang="en-US" altLang="en-US" sz="1600" dirty="0" smtClean="0"/>
              <a:t>	</a:t>
            </a:r>
          </a:p>
          <a:p>
            <a:pPr>
              <a:lnSpc>
                <a:spcPct val="90000"/>
              </a:lnSpc>
              <a:buFont typeface="Wingdings" pitchFamily="2" charset="2"/>
              <a:buNone/>
              <a:defRPr/>
            </a:pPr>
            <a:r>
              <a:rPr lang="en-US" altLang="en-US" sz="1600" dirty="0" smtClean="0"/>
              <a:t>               University funded competitive awards</a:t>
            </a:r>
          </a:p>
          <a:p>
            <a:pPr>
              <a:lnSpc>
                <a:spcPct val="90000"/>
              </a:lnSpc>
              <a:buFont typeface="Wingdings" pitchFamily="2" charset="2"/>
              <a:buNone/>
              <a:defRPr/>
            </a:pPr>
            <a:endParaRPr lang="en-US" altLang="en-US" sz="1400" dirty="0" smtClean="0"/>
          </a:p>
          <a:p>
            <a:pPr marL="457200" lvl="1" indent="0">
              <a:lnSpc>
                <a:spcPct val="90000"/>
              </a:lnSpc>
              <a:buFont typeface="Wingdings" pitchFamily="2" charset="2"/>
              <a:buChar char="§"/>
              <a:defRPr/>
            </a:pPr>
            <a:endParaRPr lang="en-US" altLang="en-US" dirty="0" smtClean="0"/>
          </a:p>
          <a:p>
            <a:pPr marL="457200" lvl="1" indent="0">
              <a:lnSpc>
                <a:spcPct val="90000"/>
              </a:lnSpc>
              <a:buFont typeface="Wingdings" pitchFamily="2" charset="2"/>
              <a:buChar char="§"/>
              <a:defRPr/>
            </a:pPr>
            <a:endParaRPr lang="en-US" altLang="en-US" dirty="0" smtClean="0"/>
          </a:p>
          <a:p>
            <a:pPr>
              <a:lnSpc>
                <a:spcPct val="90000"/>
              </a:lnSpc>
              <a:buFont typeface="Wingdings" pitchFamily="2" charset="2"/>
              <a:buNone/>
              <a:defRPr/>
            </a:pPr>
            <a:endParaRPr lang="en-US" altLang="en-US" dirty="0" smtClean="0"/>
          </a:p>
        </p:txBody>
      </p:sp>
      <p:cxnSp>
        <p:nvCxnSpPr>
          <p:cNvPr id="7" name="Straight Connector 6"/>
          <p:cNvCxnSpPr/>
          <p:nvPr/>
        </p:nvCxnSpPr>
        <p:spPr>
          <a:xfrm>
            <a:off x="685800" y="3505200"/>
            <a:ext cx="342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384300" y="4006850"/>
            <a:ext cx="3048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429000" y="39624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819400" y="3962400"/>
            <a:ext cx="533400"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287588" y="3962400"/>
            <a:ext cx="150812" cy="1295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65100" y="76200"/>
            <a:ext cx="8885238" cy="609600"/>
          </a:xfrm>
        </p:spPr>
        <p:txBody>
          <a:bodyPr/>
          <a:lstStyle/>
          <a:p>
            <a:r>
              <a:rPr lang="en-US" altLang="en-US" smtClean="0"/>
              <a:t>The Dark Side of Cost Share (cont.)</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defRPr/>
            </a:pPr>
            <a:r>
              <a:rPr lang="en-US" dirty="0"/>
              <a:t>Research costs:</a:t>
            </a:r>
          </a:p>
          <a:p>
            <a:pPr lvl="1" indent="-342900">
              <a:buFont typeface="Arial" panose="020B0604020202020204" pitchFamily="34" charset="0"/>
              <a:buChar char="•"/>
              <a:defRPr/>
            </a:pPr>
            <a:r>
              <a:rPr lang="en-US" sz="2000" dirty="0"/>
              <a:t>Once funds are committed to a sponsored project these funds can no longer be used for anything but the project</a:t>
            </a:r>
          </a:p>
          <a:p>
            <a:pPr lvl="1" indent="-342900">
              <a:buFont typeface="Arial" panose="020B0604020202020204" pitchFamily="34" charset="0"/>
              <a:buChar char="•"/>
              <a:defRPr/>
            </a:pPr>
            <a:r>
              <a:rPr lang="en-US" sz="2000" dirty="0"/>
              <a:t>For projects where cost share is not required and funds were committed in the proposal (voluntary </a:t>
            </a:r>
            <a:r>
              <a:rPr lang="en-US" sz="2000" dirty="0" smtClean="0"/>
              <a:t>committed cost </a:t>
            </a:r>
            <a:r>
              <a:rPr lang="en-US" sz="2000" dirty="0"/>
              <a:t>share) the University is unable to use these funds for renovating lab space, purchasing equipment, etc</a:t>
            </a:r>
            <a:r>
              <a:rPr lang="en-US" sz="2000" dirty="0" smtClean="0"/>
              <a:t>.</a:t>
            </a:r>
          </a:p>
          <a:p>
            <a:pPr marL="400050" indent="-457200">
              <a:buFont typeface="Arial" panose="020B0604020202020204" pitchFamily="34" charset="0"/>
              <a:buChar char="•"/>
              <a:defRPr/>
            </a:pPr>
            <a:r>
              <a:rPr lang="en-US" dirty="0" smtClean="0"/>
              <a:t>High audit risk</a:t>
            </a:r>
          </a:p>
          <a:p>
            <a:pPr>
              <a:buFont typeface="Arial" panose="020B0604020202020204" pitchFamily="34" charset="0"/>
              <a:buChar char="•"/>
              <a:defRPr/>
            </a:pPr>
            <a:r>
              <a:rPr lang="en-US" dirty="0" smtClean="0"/>
              <a:t>Verification and Documentation:</a:t>
            </a:r>
          </a:p>
          <a:p>
            <a:pPr lvl="1" indent="-342900">
              <a:buFont typeface="Arial" panose="020B0604020202020204" pitchFamily="34" charset="0"/>
              <a:buChar char="•"/>
              <a:defRPr/>
            </a:pPr>
            <a:r>
              <a:rPr lang="en-US" sz="2000" dirty="0" smtClean="0"/>
              <a:t>Must be part of the accounting system</a:t>
            </a:r>
          </a:p>
          <a:p>
            <a:pPr lvl="1" indent="-342900">
              <a:buFont typeface="Arial" panose="020B0604020202020204" pitchFamily="34" charset="0"/>
              <a:buChar char="•"/>
              <a:defRPr/>
            </a:pPr>
            <a:r>
              <a:rPr lang="en-US" sz="2000" dirty="0" smtClean="0"/>
              <a:t>Requires extensive documentation from 3</a:t>
            </a:r>
            <a:r>
              <a:rPr lang="en-US" sz="2000" baseline="30000" dirty="0" smtClean="0"/>
              <a:t>rd</a:t>
            </a:r>
            <a:r>
              <a:rPr lang="en-US" sz="2000" dirty="0" smtClean="0"/>
              <a:t> parties</a:t>
            </a:r>
          </a:p>
          <a:p>
            <a:pPr lvl="1" indent="-342900">
              <a:buFont typeface="Arial" panose="020B0604020202020204" pitchFamily="34" charset="0"/>
              <a:buChar char="•"/>
              <a:defRPr/>
            </a:pPr>
            <a:r>
              <a:rPr lang="en-US" sz="2000" dirty="0" smtClean="0"/>
              <a:t>Sponsored Programs Accounting must maintain the documentation in the project file for Mandatory and Voluntary committed cost share.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65100" y="76200"/>
            <a:ext cx="8885238" cy="609600"/>
          </a:xfrm>
        </p:spPr>
        <p:txBody>
          <a:bodyPr/>
          <a:lstStyle/>
          <a:p>
            <a:r>
              <a:rPr lang="en-US" altLang="en-US" smtClean="0"/>
              <a:t>The Dark Side of Cost Share (cont.)</a:t>
            </a:r>
          </a:p>
        </p:txBody>
      </p:sp>
      <p:sp>
        <p:nvSpPr>
          <p:cNvPr id="25603" name="Content Placeholder 2"/>
          <p:cNvSpPr>
            <a:spLocks noGrp="1"/>
          </p:cNvSpPr>
          <p:nvPr>
            <p:ph idx="1"/>
          </p:nvPr>
        </p:nvSpPr>
        <p:spPr>
          <a:xfrm>
            <a:off x="258763" y="685800"/>
            <a:ext cx="8885237" cy="5335588"/>
          </a:xfrm>
        </p:spPr>
        <p:txBody>
          <a:bodyPr/>
          <a:lstStyle/>
          <a:p>
            <a:pPr>
              <a:buFont typeface="Arial" charset="0"/>
              <a:buChar char="•"/>
            </a:pPr>
            <a:r>
              <a:rPr lang="en-US" altLang="en-US" smtClean="0"/>
              <a:t>Consequences if Cost Share Commitment is not met:</a:t>
            </a:r>
            <a:endParaRPr lang="en-US" altLang="en-US" sz="2400" smtClean="0"/>
          </a:p>
          <a:p>
            <a:pPr lvl="1">
              <a:buFont typeface="Arial" charset="0"/>
              <a:buChar char="•"/>
            </a:pPr>
            <a:r>
              <a:rPr lang="en-US" altLang="en-US" smtClean="0"/>
              <a:t>Breach of contract – pay back full amount of award</a:t>
            </a:r>
          </a:p>
          <a:p>
            <a:pPr lvl="1">
              <a:buFont typeface="Arial" charset="0"/>
              <a:buChar char="•"/>
            </a:pPr>
            <a:r>
              <a:rPr lang="en-US" altLang="en-US" smtClean="0"/>
              <a:t>University will have to pay for the shortfall</a:t>
            </a:r>
          </a:p>
          <a:p>
            <a:pPr lvl="1">
              <a:buFontTx/>
              <a:buNone/>
            </a:pPr>
            <a:endParaRPr lang="en-US" altLang="en-US" smtClean="0"/>
          </a:p>
          <a:p>
            <a:pPr lvl="1">
              <a:buFontTx/>
              <a:buNone/>
            </a:pPr>
            <a:endParaRPr lang="en-US" altLang="en-US" b="1" smtClean="0"/>
          </a:p>
          <a:p>
            <a:pPr>
              <a:buFont typeface="Wingdings" pitchFamily="2" charset="2"/>
              <a:buNone/>
            </a:pPr>
            <a:endParaRPr lang="en-US" altLang="en-US" b="1" i="1" smtClean="0"/>
          </a:p>
          <a:p>
            <a:pPr>
              <a:buFont typeface="Wingdings" pitchFamily="2" charset="2"/>
              <a:buNone/>
            </a:pPr>
            <a:r>
              <a:rPr lang="en-US" altLang="en-US" b="1" i="1" smtClean="0"/>
              <a:t>	</a:t>
            </a:r>
          </a:p>
          <a:p>
            <a:pPr>
              <a:buFont typeface="Wingdings" pitchFamily="2" charset="2"/>
              <a:buNone/>
            </a:pPr>
            <a:r>
              <a:rPr lang="en-US" altLang="en-US" b="1" i="1" smtClean="0"/>
              <a:t>	Something else to consider……..</a:t>
            </a:r>
            <a:r>
              <a:rPr lang="en-US" altLang="en-US" sz="2400" smtClean="0"/>
              <a:t>The PI and Department are very involved in the documentation and verification of cost share.  Does your department have the administrative staff to keep track of the cost share committed?</a:t>
            </a:r>
          </a:p>
          <a:p>
            <a:pPr>
              <a:buFont typeface="Wingdings" pitchFamily="2" charset="2"/>
              <a:buNone/>
            </a:pPr>
            <a:endParaRPr lang="en-US" altLang="en-US" smtClean="0"/>
          </a:p>
          <a:p>
            <a:pPr lvl="1">
              <a:buFont typeface="Wingdings" pitchFamily="2" charset="2"/>
              <a:buChar char="§"/>
            </a:pPr>
            <a:endParaRPr lang="en-US" altLang="en-US" smtClean="0"/>
          </a:p>
          <a:p>
            <a:pPr lvl="1">
              <a:buFont typeface="Wingdings" pitchFamily="2" charset="2"/>
              <a:buChar char="§"/>
            </a:pPr>
            <a:endParaRPr lang="en-US" alt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65100" y="76200"/>
            <a:ext cx="8885238" cy="609600"/>
          </a:xfrm>
        </p:spPr>
        <p:txBody>
          <a:bodyPr/>
          <a:lstStyle/>
          <a:p>
            <a:r>
              <a:rPr lang="en-US" altLang="en-US" smtClean="0"/>
              <a:t>Understanding the Cost Share Requirements in a RFP</a:t>
            </a:r>
          </a:p>
        </p:txBody>
      </p:sp>
      <p:sp>
        <p:nvSpPr>
          <p:cNvPr id="26627" name="Content Placeholder 2"/>
          <p:cNvSpPr>
            <a:spLocks noGrp="1"/>
          </p:cNvSpPr>
          <p:nvPr>
            <p:ph idx="1"/>
          </p:nvPr>
        </p:nvSpPr>
        <p:spPr/>
        <p:txBody>
          <a:bodyPr/>
          <a:lstStyle/>
          <a:p>
            <a:pPr>
              <a:buFont typeface="Arial" charset="0"/>
              <a:buChar char="•"/>
            </a:pPr>
            <a:r>
              <a:rPr lang="en-US" altLang="en-US" smtClean="0"/>
              <a:t>Read the RFP carefully to determine the minimum amount of cost share required.</a:t>
            </a:r>
          </a:p>
          <a:p>
            <a:pPr>
              <a:buFont typeface="Arial" charset="0"/>
              <a:buChar char="•"/>
            </a:pPr>
            <a:r>
              <a:rPr lang="en-US" altLang="en-US" smtClean="0"/>
              <a:t>Is cost share mandatory or encouraged?</a:t>
            </a:r>
          </a:p>
          <a:p>
            <a:pPr>
              <a:buFont typeface="Arial" charset="0"/>
              <a:buChar char="•"/>
            </a:pPr>
            <a:r>
              <a:rPr lang="en-US" altLang="en-US" smtClean="0"/>
              <a:t>If the RFP limits F&amp;A recovery, does it specifically address whether unrecovered F&amp;A may be used as cost share?  What about F&amp;A on cost share?  If not see your SPA Administrator for guidance.</a:t>
            </a:r>
          </a:p>
          <a:p>
            <a:pPr>
              <a:buFont typeface="Arial" charset="0"/>
              <a:buChar char="•"/>
            </a:pPr>
            <a:r>
              <a:rPr lang="en-US" altLang="en-US" smtClean="0"/>
              <a:t>Does the RFP exclude any line items from consideration as cost share (ie:  faculty salaries)?</a:t>
            </a:r>
          </a:p>
          <a:p>
            <a:endParaRPr lang="en-US" altLang="en-US" smtClean="0"/>
          </a:p>
        </p:txBody>
      </p:sp>
      <p:pic>
        <p:nvPicPr>
          <p:cNvPr id="26628" name="Picture 6" descr="C:\Users\ppf1\Desktop\thO7L0B5H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419600"/>
            <a:ext cx="1763713"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85238" cy="609600"/>
          </a:xfrm>
        </p:spPr>
        <p:txBody>
          <a:bodyPr>
            <a:normAutofit fontScale="90000"/>
          </a:bodyPr>
          <a:lstStyle/>
          <a:p>
            <a:pPr>
              <a:defRPr/>
            </a:pPr>
            <a:r>
              <a:rPr lang="en-US" dirty="0"/>
              <a:t>Understanding the Cost Share Requirements in a RFP (cont.)</a:t>
            </a:r>
          </a:p>
        </p:txBody>
      </p:sp>
      <p:sp>
        <p:nvSpPr>
          <p:cNvPr id="30723" name="Content Placeholder 2"/>
          <p:cNvSpPr>
            <a:spLocks noGrp="1"/>
          </p:cNvSpPr>
          <p:nvPr>
            <p:ph idx="1"/>
          </p:nvPr>
        </p:nvSpPr>
        <p:spPr/>
        <p:txBody>
          <a:bodyPr/>
          <a:lstStyle/>
          <a:p>
            <a:pPr marL="0" indent="0">
              <a:buFont typeface="Wingdings" pitchFamily="2" charset="2"/>
              <a:buNone/>
              <a:defRPr/>
            </a:pPr>
            <a:r>
              <a:rPr lang="en-US" altLang="en-US" dirty="0" smtClean="0"/>
              <a:t>Be sure you know the correct ratio of cost share required…</a:t>
            </a:r>
          </a:p>
          <a:p>
            <a:pPr>
              <a:buFont typeface="Arial" panose="020B0604020202020204" pitchFamily="34" charset="0"/>
              <a:buChar char="•"/>
              <a:defRPr/>
            </a:pPr>
            <a:r>
              <a:rPr lang="en-US" altLang="en-US" u="sng" dirty="0" smtClean="0"/>
              <a:t>1:1 match or 50% of total project costs</a:t>
            </a:r>
            <a:r>
              <a:rPr lang="en-US" altLang="en-US" dirty="0" smtClean="0"/>
              <a:t>: </a:t>
            </a:r>
          </a:p>
          <a:p>
            <a:pPr marL="400050" lvl="1" indent="0">
              <a:buFontTx/>
              <a:buNone/>
              <a:defRPr/>
            </a:pPr>
            <a:r>
              <a:rPr lang="en-US" altLang="en-US" dirty="0" smtClean="0"/>
              <a:t>Take total project cost, divide in half, and request one half from the sponsor and one half from the institution</a:t>
            </a:r>
          </a:p>
          <a:p>
            <a:pPr marL="400050" lvl="1" indent="0">
              <a:buFontTx/>
              <a:buNone/>
              <a:defRPr/>
            </a:pPr>
            <a:endParaRPr lang="en-US" altLang="en-US" dirty="0" smtClean="0"/>
          </a:p>
          <a:p>
            <a:pPr marL="400050" lvl="1" indent="0">
              <a:buFontTx/>
              <a:buNone/>
              <a:defRPr/>
            </a:pPr>
            <a:r>
              <a:rPr lang="en-US" altLang="en-US" dirty="0" smtClean="0"/>
              <a:t>Project Total Cost:  $750,000</a:t>
            </a:r>
          </a:p>
          <a:p>
            <a:pPr marL="400050" lvl="1" indent="0">
              <a:buFontTx/>
              <a:buNone/>
              <a:defRPr/>
            </a:pPr>
            <a:r>
              <a:rPr lang="en-US" altLang="en-US" dirty="0" smtClean="0"/>
              <a:t>             </a:t>
            </a:r>
            <a:r>
              <a:rPr lang="en-US" altLang="en-US" u="sng" dirty="0" smtClean="0"/>
              <a:t>(divide symbol)         2</a:t>
            </a:r>
          </a:p>
          <a:p>
            <a:pPr marL="400050" lvl="1" indent="0">
              <a:buFontTx/>
              <a:buNone/>
              <a:defRPr/>
            </a:pPr>
            <a:r>
              <a:rPr lang="en-US" altLang="en-US" dirty="0" smtClean="0"/>
              <a:t>Total Requested:     $375,000      </a:t>
            </a:r>
          </a:p>
          <a:p>
            <a:pPr marL="400050" lvl="1" indent="0">
              <a:buFontTx/>
              <a:buNone/>
              <a:defRPr/>
            </a:pPr>
            <a:r>
              <a:rPr lang="en-US" altLang="en-US" dirty="0" smtClean="0"/>
              <a:t>Total Cost Share:     $375,000</a:t>
            </a:r>
          </a:p>
          <a:p>
            <a:pPr marL="0" indent="0">
              <a:defRPr/>
            </a:pPr>
            <a:endParaRPr lang="en-US" alt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76200"/>
            <a:ext cx="8885238" cy="609600"/>
          </a:xfrm>
        </p:spPr>
        <p:txBody>
          <a:bodyPr>
            <a:normAutofit fontScale="90000"/>
          </a:bodyPr>
          <a:lstStyle/>
          <a:p>
            <a:pPr>
              <a:defRPr/>
            </a:pPr>
            <a:r>
              <a:rPr lang="en-US" dirty="0"/>
              <a:t>Understanding the </a:t>
            </a:r>
            <a:r>
              <a:rPr lang="en-US" dirty="0" smtClean="0"/>
              <a:t>Cost </a:t>
            </a:r>
            <a:r>
              <a:rPr lang="en-US" dirty="0"/>
              <a:t>S</a:t>
            </a:r>
            <a:r>
              <a:rPr lang="en-US" dirty="0" smtClean="0"/>
              <a:t>hare </a:t>
            </a:r>
            <a:r>
              <a:rPr lang="en-US" dirty="0"/>
              <a:t>R</a:t>
            </a:r>
            <a:r>
              <a:rPr lang="en-US" dirty="0" smtClean="0"/>
              <a:t>equirements </a:t>
            </a:r>
            <a:r>
              <a:rPr lang="en-US" dirty="0"/>
              <a:t>in a </a:t>
            </a:r>
            <a:r>
              <a:rPr lang="en-US" dirty="0" smtClean="0"/>
              <a:t>RFP (cont.)</a:t>
            </a:r>
            <a:endParaRPr lang="en-US" dirty="0"/>
          </a:p>
        </p:txBody>
      </p:sp>
      <p:sp>
        <p:nvSpPr>
          <p:cNvPr id="28675" name="Content Placeholder 2"/>
          <p:cNvSpPr>
            <a:spLocks noGrp="1"/>
          </p:cNvSpPr>
          <p:nvPr>
            <p:ph idx="1"/>
          </p:nvPr>
        </p:nvSpPr>
        <p:spPr/>
        <p:txBody>
          <a:bodyPr/>
          <a:lstStyle/>
          <a:p>
            <a:pPr>
              <a:buFont typeface="Arial" charset="0"/>
              <a:buChar char="•"/>
            </a:pPr>
            <a:r>
              <a:rPr lang="en-US" altLang="en-US" u="sng" smtClean="0"/>
              <a:t>20% of total grant amount, total requested, or total federal funds: </a:t>
            </a:r>
            <a:r>
              <a:rPr lang="en-US" altLang="en-US" sz="2400" u="sng" smtClean="0"/>
              <a:t> </a:t>
            </a:r>
            <a:endParaRPr lang="en-US" altLang="en-US" sz="2400" smtClean="0"/>
          </a:p>
          <a:p>
            <a:pPr marL="457200" lvl="1" indent="0">
              <a:buFontTx/>
              <a:buNone/>
            </a:pPr>
            <a:r>
              <a:rPr lang="en-US" altLang="en-US" smtClean="0"/>
              <a:t>Take your total of funding requested from the sponsor, times 20% or .20, to determine the cost share required.</a:t>
            </a:r>
          </a:p>
          <a:p>
            <a:pPr marL="457200" lvl="1" indent="0">
              <a:buFontTx/>
              <a:buNone/>
            </a:pPr>
            <a:endParaRPr lang="en-US" altLang="en-US" smtClean="0"/>
          </a:p>
          <a:p>
            <a:pPr marL="457200" lvl="1" indent="0">
              <a:buFontTx/>
              <a:buNone/>
            </a:pPr>
            <a:r>
              <a:rPr lang="en-US" altLang="en-US" smtClean="0"/>
              <a:t>Total Funding Requested:  $250,000</a:t>
            </a:r>
          </a:p>
          <a:p>
            <a:pPr marL="457200" lvl="1" indent="0">
              <a:buFontTx/>
              <a:buNone/>
            </a:pPr>
            <a:r>
              <a:rPr lang="en-US" altLang="en-US" smtClean="0"/>
              <a:t>                                                    </a:t>
            </a:r>
            <a:r>
              <a:rPr lang="en-US" altLang="en-US" u="sng" smtClean="0"/>
              <a:t>x    20%</a:t>
            </a:r>
          </a:p>
          <a:p>
            <a:pPr marL="457200" lvl="1" indent="0">
              <a:buFontTx/>
              <a:buNone/>
            </a:pPr>
            <a:r>
              <a:rPr lang="en-US" altLang="en-US" smtClean="0"/>
              <a:t>Cost Share Required:             $50,000</a:t>
            </a:r>
          </a:p>
          <a:p>
            <a:pPr marL="457200" lvl="1" indent="0">
              <a:buFontTx/>
              <a:buNone/>
            </a:pPr>
            <a:r>
              <a:rPr lang="en-US" altLang="en-US" smtClean="0"/>
              <a:t>Total Project Costs:              $300,000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76200"/>
            <a:ext cx="8885238" cy="609600"/>
          </a:xfrm>
        </p:spPr>
        <p:txBody>
          <a:bodyPr>
            <a:normAutofit fontScale="90000"/>
          </a:bodyPr>
          <a:lstStyle/>
          <a:p>
            <a:pPr>
              <a:defRPr/>
            </a:pPr>
            <a:r>
              <a:rPr lang="en-US" dirty="0"/>
              <a:t>Understanding the Cost Share Requirements in a RFP (cont.)</a:t>
            </a:r>
          </a:p>
        </p:txBody>
      </p:sp>
      <p:sp>
        <p:nvSpPr>
          <p:cNvPr id="32771" name="Content Placeholder 2"/>
          <p:cNvSpPr>
            <a:spLocks noGrp="1"/>
          </p:cNvSpPr>
          <p:nvPr>
            <p:ph idx="1"/>
          </p:nvPr>
        </p:nvSpPr>
        <p:spPr/>
        <p:txBody>
          <a:bodyPr/>
          <a:lstStyle/>
          <a:p>
            <a:pPr>
              <a:buFont typeface="Arial" panose="020B0604020202020204" pitchFamily="34" charset="0"/>
              <a:buChar char="•"/>
              <a:defRPr/>
            </a:pPr>
            <a:r>
              <a:rPr lang="en-US" altLang="en-US" u="sng" dirty="0" smtClean="0"/>
              <a:t>20% of total project costs:</a:t>
            </a:r>
          </a:p>
          <a:p>
            <a:pPr marL="457200" lvl="1" indent="0">
              <a:buFontTx/>
              <a:buNone/>
              <a:defRPr/>
            </a:pPr>
            <a:r>
              <a:rPr lang="en-US" altLang="en-US" dirty="0" smtClean="0"/>
              <a:t>Take the total project costs, times 20% or .20, to determine the cost share required</a:t>
            </a:r>
          </a:p>
          <a:p>
            <a:pPr marL="457200" lvl="1" indent="0">
              <a:buFontTx/>
              <a:buNone/>
              <a:defRPr/>
            </a:pPr>
            <a:endParaRPr lang="en-US" altLang="en-US" sz="2000" dirty="0" smtClean="0"/>
          </a:p>
          <a:p>
            <a:pPr marL="457200" lvl="1" indent="0">
              <a:buFontTx/>
              <a:buNone/>
              <a:defRPr/>
            </a:pPr>
            <a:r>
              <a:rPr lang="en-US" altLang="en-US" sz="2200" dirty="0" smtClean="0"/>
              <a:t>Total Project Costs:   $2,000,000	Funds from Sponsor:   $1,600,000</a:t>
            </a:r>
          </a:p>
          <a:p>
            <a:pPr marL="457200" lvl="1" indent="0">
              <a:buFontTx/>
              <a:buNone/>
              <a:defRPr/>
            </a:pPr>
            <a:r>
              <a:rPr lang="en-US" altLang="en-US" sz="2200" dirty="0" smtClean="0"/>
              <a:t>                                               </a:t>
            </a:r>
            <a:r>
              <a:rPr lang="en-US" altLang="en-US" sz="2200" u="sng" dirty="0" smtClean="0"/>
              <a:t>x  20%</a:t>
            </a:r>
            <a:r>
              <a:rPr lang="en-US" altLang="en-US" sz="2200" dirty="0" smtClean="0"/>
              <a:t>	Cost Share:                   </a:t>
            </a:r>
            <a:r>
              <a:rPr lang="en-US" altLang="en-US" sz="2200" u="sng" dirty="0" smtClean="0"/>
              <a:t>+  $400,000</a:t>
            </a:r>
          </a:p>
          <a:p>
            <a:pPr marL="457200" lvl="1" indent="0">
              <a:buFontTx/>
              <a:buNone/>
              <a:defRPr/>
            </a:pPr>
            <a:r>
              <a:rPr lang="en-US" altLang="en-US" sz="2200" dirty="0" smtClean="0"/>
              <a:t>Cost Share Required:    $400,000	</a:t>
            </a:r>
            <a:r>
              <a:rPr lang="en-US" altLang="en-US" sz="2200" b="1" dirty="0" smtClean="0"/>
              <a:t>Total Project Costs:     $2,000,000</a:t>
            </a:r>
            <a:endParaRPr lang="en-US" altLang="en-US" sz="2200" dirty="0" smtClean="0"/>
          </a:p>
          <a:p>
            <a:pPr marL="457200" lvl="1" indent="0">
              <a:buFontTx/>
              <a:buNone/>
              <a:defRPr/>
            </a:pPr>
            <a:r>
              <a:rPr lang="en-US" altLang="en-US" sz="2200" dirty="0" smtClean="0"/>
              <a:t>		 </a:t>
            </a:r>
          </a:p>
          <a:p>
            <a:pPr marL="457200" lvl="1" indent="0">
              <a:buFontTx/>
              <a:buNone/>
              <a:defRPr/>
            </a:pPr>
            <a:r>
              <a:rPr lang="en-US" altLang="en-US" sz="2200" dirty="0" smtClean="0"/>
              <a:t>Total Project Costs:      $2,000,000</a:t>
            </a:r>
          </a:p>
          <a:p>
            <a:pPr marL="457200" lvl="1" indent="0">
              <a:buFontTx/>
              <a:buNone/>
              <a:defRPr/>
            </a:pPr>
            <a:r>
              <a:rPr lang="en-US" altLang="en-US" sz="2200" dirty="0" smtClean="0"/>
              <a:t>Cost Share                      </a:t>
            </a:r>
            <a:r>
              <a:rPr lang="en-US" altLang="en-US" sz="2200" u="sng" dirty="0" smtClean="0"/>
              <a:t>- $400,000</a:t>
            </a:r>
          </a:p>
          <a:p>
            <a:pPr marL="457200" lvl="1" indent="0">
              <a:buFontTx/>
              <a:buNone/>
              <a:defRPr/>
            </a:pPr>
            <a:r>
              <a:rPr lang="en-US" altLang="en-US" sz="2200" dirty="0" smtClean="0"/>
              <a:t>Funds from Sponsor:   $1,600,000</a:t>
            </a:r>
            <a:endParaRPr lang="en-US" altLang="en-US" sz="2200" dirty="0"/>
          </a:p>
          <a:p>
            <a:pPr marL="57150" indent="0">
              <a:buFontTx/>
              <a:buNone/>
              <a:defRPr/>
            </a:pPr>
            <a:endParaRPr lang="en-US" altLang="en-US" sz="1800" i="1" dirty="0" smtClean="0"/>
          </a:p>
          <a:p>
            <a:pPr marL="57150" indent="0">
              <a:buFontTx/>
              <a:buNone/>
              <a:defRPr/>
            </a:pPr>
            <a:r>
              <a:rPr lang="en-US" altLang="en-US" sz="1800" i="1" dirty="0" smtClean="0"/>
              <a:t>*To back into the Cost Share Required from Total Project Costs:  Funds from Sponsor $1,600,000 x 25% = $400,000 in Cost Share Required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65100" y="76200"/>
            <a:ext cx="8885238" cy="609600"/>
          </a:xfrm>
        </p:spPr>
        <p:txBody>
          <a:bodyPr/>
          <a:lstStyle/>
          <a:p>
            <a:r>
              <a:rPr lang="en-US" altLang="en-US" smtClean="0"/>
              <a:t>Unallowable Cost Sharing</a:t>
            </a:r>
          </a:p>
        </p:txBody>
      </p:sp>
      <p:sp>
        <p:nvSpPr>
          <p:cNvPr id="3" name="Content Placeholder 2"/>
          <p:cNvSpPr>
            <a:spLocks noGrp="1"/>
          </p:cNvSpPr>
          <p:nvPr>
            <p:ph idx="1"/>
          </p:nvPr>
        </p:nvSpPr>
        <p:spPr>
          <a:xfrm>
            <a:off x="258763" y="733425"/>
            <a:ext cx="8885237" cy="5335588"/>
          </a:xfrm>
        </p:spPr>
        <p:txBody>
          <a:bodyPr>
            <a:normAutofit/>
          </a:bodyPr>
          <a:lstStyle/>
          <a:p>
            <a:pPr>
              <a:buFont typeface="Arial" panose="020B0604020202020204" pitchFamily="34" charset="0"/>
              <a:buChar char="•"/>
              <a:defRPr/>
            </a:pPr>
            <a:r>
              <a:rPr lang="en-US" dirty="0" smtClean="0"/>
              <a:t>Federal to Federal</a:t>
            </a:r>
          </a:p>
          <a:p>
            <a:pPr lvl="1">
              <a:buFont typeface="Arial" panose="020B0604020202020204" pitchFamily="34" charset="0"/>
              <a:buChar char="•"/>
              <a:defRPr/>
            </a:pPr>
            <a:r>
              <a:rPr lang="en-US" sz="2600" dirty="0"/>
              <a:t>D</a:t>
            </a:r>
            <a:r>
              <a:rPr lang="en-US" sz="2600" dirty="0" smtClean="0"/>
              <a:t>irect Federal funds and Federal flow-through funds are not allowable to use as cost share for another Federal project </a:t>
            </a:r>
          </a:p>
          <a:p>
            <a:pPr>
              <a:buFont typeface="Arial" panose="020B0604020202020204" pitchFamily="34" charset="0"/>
              <a:buChar char="•"/>
              <a:defRPr/>
            </a:pPr>
            <a:r>
              <a:rPr lang="en-US" dirty="0" smtClean="0"/>
              <a:t>Expenditures Included in the F&amp;A Rate</a:t>
            </a:r>
          </a:p>
          <a:p>
            <a:pPr lvl="1">
              <a:buFont typeface="Arial" panose="020B0604020202020204" pitchFamily="34" charset="0"/>
              <a:buChar char="•"/>
              <a:defRPr/>
            </a:pPr>
            <a:r>
              <a:rPr lang="en-US" sz="2600" dirty="0" smtClean="0"/>
              <a:t>Utilities, building and equipment depreciation, administrative personnel, etc. </a:t>
            </a:r>
            <a:r>
              <a:rPr lang="en-US" dirty="0" smtClean="0"/>
              <a:t> </a:t>
            </a:r>
          </a:p>
          <a:p>
            <a:pPr marL="514350" indent="-457200">
              <a:buFont typeface="Arial" panose="020B0604020202020204" pitchFamily="34" charset="0"/>
              <a:buChar char="•"/>
              <a:defRPr/>
            </a:pPr>
            <a:r>
              <a:rPr lang="en-US" altLang="en-US" dirty="0"/>
              <a:t>Costs Incurred outside of </a:t>
            </a:r>
            <a:r>
              <a:rPr lang="en-US" altLang="en-US" dirty="0" smtClean="0"/>
              <a:t>the</a:t>
            </a:r>
          </a:p>
          <a:p>
            <a:pPr marL="57150" indent="0">
              <a:buFont typeface="Wingdings" pitchFamily="2" charset="2"/>
              <a:buNone/>
              <a:defRPr/>
            </a:pPr>
            <a:r>
              <a:rPr lang="en-US" dirty="0"/>
              <a:t> </a:t>
            </a:r>
            <a:r>
              <a:rPr lang="en-US" dirty="0" smtClean="0"/>
              <a:t>     Project Period</a:t>
            </a:r>
            <a:endParaRPr lang="en-US" dirty="0"/>
          </a:p>
        </p:txBody>
      </p:sp>
      <p:pic>
        <p:nvPicPr>
          <p:cNvPr id="30724" name="Picture 4" descr="C:\Users\ppf1\Desktop\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6413" y="3733800"/>
            <a:ext cx="35433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 </a:t>
            </a:r>
          </a:p>
        </p:txBody>
      </p:sp>
      <p:sp>
        <p:nvSpPr>
          <p:cNvPr id="4099" name="Content Placeholder 2"/>
          <p:cNvSpPr>
            <a:spLocks noGrp="1"/>
          </p:cNvSpPr>
          <p:nvPr>
            <p:ph idx="1"/>
          </p:nvPr>
        </p:nvSpPr>
        <p:spPr/>
        <p:txBody>
          <a:bodyPr/>
          <a:lstStyle/>
          <a:p>
            <a:pPr marL="0" indent="0">
              <a:buFont typeface="Wingdings" pitchFamily="2" charset="2"/>
              <a:buNone/>
            </a:pPr>
            <a:r>
              <a:rPr lang="en-US" altLang="en-US" smtClean="0"/>
              <a:t> </a:t>
            </a:r>
          </a:p>
        </p:txBody>
      </p:sp>
      <p:pic>
        <p:nvPicPr>
          <p:cNvPr id="4100" name="Picture 2" descr="C:\Users\ppf1\Desktop\197752_470462723028927_140373897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62000"/>
            <a:ext cx="6172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65100" y="76200"/>
            <a:ext cx="8885238" cy="609600"/>
          </a:xfrm>
        </p:spPr>
        <p:txBody>
          <a:bodyPr/>
          <a:lstStyle/>
          <a:p>
            <a:r>
              <a:rPr lang="en-US" altLang="en-US" smtClean="0"/>
              <a:t>Unallowable Cost Sharing (cont.)</a:t>
            </a:r>
          </a:p>
        </p:txBody>
      </p:sp>
      <p:sp>
        <p:nvSpPr>
          <p:cNvPr id="31747" name="Content Placeholder 2"/>
          <p:cNvSpPr>
            <a:spLocks noGrp="1"/>
          </p:cNvSpPr>
          <p:nvPr>
            <p:ph idx="1"/>
          </p:nvPr>
        </p:nvSpPr>
        <p:spPr/>
        <p:txBody>
          <a:bodyPr/>
          <a:lstStyle/>
          <a:p>
            <a:pPr>
              <a:buFont typeface="Arial" charset="0"/>
              <a:buChar char="•"/>
            </a:pPr>
            <a:r>
              <a:rPr lang="en-US" altLang="en-US" smtClean="0"/>
              <a:t>Double Counting</a:t>
            </a:r>
          </a:p>
          <a:p>
            <a:pPr lvl="1">
              <a:buFont typeface="Arial" charset="0"/>
              <a:buChar char="•"/>
            </a:pPr>
            <a:r>
              <a:rPr lang="en-US" altLang="en-US" smtClean="0"/>
              <a:t>Expenditures can only be committed and reported as cost share once</a:t>
            </a:r>
          </a:p>
          <a:p>
            <a:pPr lvl="1">
              <a:buFont typeface="Arial" charset="0"/>
              <a:buChar char="•"/>
            </a:pPr>
            <a:r>
              <a:rPr lang="en-US" altLang="en-US" smtClean="0"/>
              <a:t>If an expenditure relates to multiple projects it should be pro-rated among the projects so that the total amount of the expenditure is only cost shared once</a:t>
            </a:r>
          </a:p>
          <a:p>
            <a:pPr>
              <a:buFont typeface="Arial" charset="0"/>
              <a:buChar char="•"/>
            </a:pPr>
            <a:r>
              <a:rPr lang="en-US" altLang="en-US" smtClean="0"/>
              <a:t>Salary Dollars in Excess of the Regulatory Salary Caps (NIH, DOD)</a:t>
            </a:r>
          </a:p>
          <a:p>
            <a:pPr>
              <a:buFont typeface="Arial" charset="0"/>
              <a:buChar char="•"/>
            </a:pPr>
            <a:r>
              <a:rPr lang="en-US" altLang="en-US" smtClean="0"/>
              <a:t>Costs Not Specifically Related to the Performance of the Project</a:t>
            </a:r>
          </a:p>
          <a:p>
            <a:pPr>
              <a:buFont typeface="Arial" charset="0"/>
              <a:buChar char="•"/>
            </a:pPr>
            <a:r>
              <a:rPr lang="en-US" altLang="en-US" smtClean="0"/>
              <a:t>Costs Not Allowable under OMB Circular A-21</a:t>
            </a:r>
          </a:p>
          <a:p>
            <a:pPr lvl="1">
              <a:buFont typeface="Arial" charset="0"/>
              <a:buChar char="•"/>
            </a:pPr>
            <a:r>
              <a:rPr lang="en-US" altLang="en-US" smtClean="0"/>
              <a:t>Alcohol, entertainment, advertising, etc.</a:t>
            </a:r>
          </a:p>
          <a:p>
            <a:endParaRPr lang="en-US" alt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65100" y="76200"/>
            <a:ext cx="8885238" cy="609600"/>
          </a:xfrm>
        </p:spPr>
        <p:txBody>
          <a:bodyPr/>
          <a:lstStyle/>
          <a:p>
            <a:r>
              <a:rPr lang="en-US" altLang="en-US" smtClean="0"/>
              <a:t>Expenditures that May Be Used as Cost Share</a:t>
            </a:r>
          </a:p>
        </p:txBody>
      </p:sp>
      <p:sp>
        <p:nvSpPr>
          <p:cNvPr id="32771" name="Content Placeholder 2"/>
          <p:cNvSpPr>
            <a:spLocks noGrp="1"/>
          </p:cNvSpPr>
          <p:nvPr>
            <p:ph idx="1"/>
          </p:nvPr>
        </p:nvSpPr>
        <p:spPr/>
        <p:txBody>
          <a:bodyPr/>
          <a:lstStyle/>
          <a:p>
            <a:pPr>
              <a:buFont typeface="Arial" charset="0"/>
              <a:buChar char="•"/>
            </a:pPr>
            <a:r>
              <a:rPr lang="en-US" altLang="en-US" smtClean="0"/>
              <a:t>Salaries and Benefits:  contributed effort and associated fringe benefits</a:t>
            </a:r>
          </a:p>
          <a:p>
            <a:pPr>
              <a:buFont typeface="Arial" charset="0"/>
              <a:buChar char="•"/>
            </a:pPr>
            <a:r>
              <a:rPr lang="en-US" altLang="en-US" smtClean="0"/>
              <a:t>Equipment:  only when… </a:t>
            </a:r>
          </a:p>
          <a:p>
            <a:pPr lvl="1">
              <a:buFont typeface="Arial" charset="0"/>
              <a:buChar char="•"/>
            </a:pPr>
            <a:r>
              <a:rPr lang="en-US" altLang="en-US" smtClean="0"/>
              <a:t>Purchased specifically for, and dedicated to the project </a:t>
            </a:r>
          </a:p>
          <a:p>
            <a:pPr lvl="1">
              <a:buFont typeface="Arial" charset="0"/>
              <a:buChar char="•"/>
            </a:pPr>
            <a:r>
              <a:rPr lang="en-US" altLang="en-US" smtClean="0"/>
              <a:t>Purchased during the project period</a:t>
            </a:r>
          </a:p>
          <a:p>
            <a:pPr lvl="1">
              <a:buFont typeface="Arial" charset="0"/>
              <a:buChar char="•"/>
            </a:pPr>
            <a:r>
              <a:rPr lang="en-US" altLang="en-US" smtClean="0"/>
              <a:t>Purchased using non-federal funding</a:t>
            </a:r>
          </a:p>
          <a:p>
            <a:pPr>
              <a:buFont typeface="Arial" charset="0"/>
              <a:buChar char="•"/>
            </a:pPr>
            <a:r>
              <a:rPr lang="en-US" altLang="en-US" smtClean="0"/>
              <a:t>Use or Service Fees for shops or cost centers</a:t>
            </a:r>
          </a:p>
          <a:p>
            <a:pPr lvl="1">
              <a:buFont typeface="Arial" charset="0"/>
              <a:buChar char="•"/>
            </a:pPr>
            <a:r>
              <a:rPr lang="en-US" altLang="en-US" smtClean="0"/>
              <a:t>Reduced costs or donated – must be based on established or published rates</a:t>
            </a:r>
          </a:p>
        </p:txBody>
      </p:sp>
      <p:pic>
        <p:nvPicPr>
          <p:cNvPr id="32772" name="Picture 5" descr="C:\Users\ppf1\Desktop\yes-butt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495800"/>
            <a:ext cx="290195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65100" y="76200"/>
            <a:ext cx="8885238" cy="609600"/>
          </a:xfrm>
        </p:spPr>
        <p:txBody>
          <a:bodyPr/>
          <a:lstStyle/>
          <a:p>
            <a:r>
              <a:rPr lang="en-US" altLang="en-US" smtClean="0"/>
              <a:t>Expenditures that May Be Used as Cost Share (cont.)</a:t>
            </a:r>
          </a:p>
        </p:txBody>
      </p:sp>
      <p:sp>
        <p:nvSpPr>
          <p:cNvPr id="33795" name="Content Placeholder 2"/>
          <p:cNvSpPr>
            <a:spLocks noGrp="1"/>
          </p:cNvSpPr>
          <p:nvPr>
            <p:ph idx="1"/>
          </p:nvPr>
        </p:nvSpPr>
        <p:spPr/>
        <p:txBody>
          <a:bodyPr/>
          <a:lstStyle/>
          <a:p>
            <a:pPr>
              <a:buFont typeface="Arial" charset="0"/>
              <a:buChar char="•"/>
            </a:pPr>
            <a:r>
              <a:rPr lang="en-US" altLang="en-US" smtClean="0"/>
              <a:t>Other Direct Costs (travel, supplies, etc.)</a:t>
            </a:r>
          </a:p>
          <a:p>
            <a:pPr lvl="1">
              <a:buFont typeface="Arial" charset="0"/>
              <a:buChar char="•"/>
            </a:pPr>
            <a:r>
              <a:rPr lang="en-US" altLang="en-US" smtClean="0"/>
              <a:t>Must directly benefit the project</a:t>
            </a:r>
          </a:p>
          <a:p>
            <a:pPr lvl="1">
              <a:buFont typeface="Arial" charset="0"/>
              <a:buChar char="•"/>
            </a:pPr>
            <a:r>
              <a:rPr lang="en-US" altLang="en-US" smtClean="0"/>
              <a:t>Purchased during the period of performance</a:t>
            </a:r>
          </a:p>
          <a:p>
            <a:pPr lvl="1">
              <a:buFont typeface="Arial" charset="0"/>
              <a:buChar char="•"/>
            </a:pPr>
            <a:r>
              <a:rPr lang="en-US" altLang="en-US" smtClean="0"/>
              <a:t>Purchased using non-federal funding</a:t>
            </a:r>
          </a:p>
          <a:p>
            <a:pPr>
              <a:buFont typeface="Arial" charset="0"/>
              <a:buChar char="•"/>
            </a:pPr>
            <a:r>
              <a:rPr lang="en-US" altLang="en-US" smtClean="0"/>
              <a:t>Indirect Costs (F&amp;A) – (are not always an allowable cost share expenditure -  consult your RFP and SPA Administrator)</a:t>
            </a:r>
          </a:p>
          <a:p>
            <a:pPr lvl="1">
              <a:buFont typeface="Arial" charset="0"/>
              <a:buChar char="•"/>
            </a:pPr>
            <a:r>
              <a:rPr lang="en-US" altLang="en-US" smtClean="0"/>
              <a:t>F&amp;A on </a:t>
            </a:r>
            <a:r>
              <a:rPr lang="en-US" altLang="en-US" u="sng" smtClean="0"/>
              <a:t>cost shared</a:t>
            </a:r>
            <a:r>
              <a:rPr lang="en-US" altLang="en-US" smtClean="0"/>
              <a:t> contributions</a:t>
            </a:r>
          </a:p>
          <a:p>
            <a:pPr lvl="1">
              <a:buFont typeface="Arial" charset="0"/>
              <a:buChar char="•"/>
            </a:pPr>
            <a:r>
              <a:rPr lang="en-US" altLang="en-US" smtClean="0"/>
              <a:t>Waived F&amp;A:  the difference between MSU’s federally approved rate and the amount funded by the sponsor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52400" y="76200"/>
            <a:ext cx="8885238" cy="609600"/>
          </a:xfrm>
        </p:spPr>
        <p:txBody>
          <a:bodyPr/>
          <a:lstStyle/>
          <a:p>
            <a:r>
              <a:rPr lang="en-US" altLang="en-US" smtClean="0"/>
              <a:t>Expenditures that May Be Used as Cost Share (cont.)</a:t>
            </a:r>
          </a:p>
        </p:txBody>
      </p:sp>
      <p:sp>
        <p:nvSpPr>
          <p:cNvPr id="34819" name="Content Placeholder 2"/>
          <p:cNvSpPr>
            <a:spLocks noGrp="1"/>
          </p:cNvSpPr>
          <p:nvPr>
            <p:ph idx="1"/>
          </p:nvPr>
        </p:nvSpPr>
        <p:spPr/>
        <p:txBody>
          <a:bodyPr/>
          <a:lstStyle/>
          <a:p>
            <a:pPr>
              <a:buFont typeface="Arial" charset="0"/>
              <a:buChar char="•"/>
            </a:pPr>
            <a:r>
              <a:rPr lang="en-US" altLang="en-US" smtClean="0"/>
              <a:t>3</a:t>
            </a:r>
            <a:r>
              <a:rPr lang="en-US" altLang="en-US" baseline="30000" smtClean="0"/>
              <a:t>rd</a:t>
            </a:r>
            <a:r>
              <a:rPr lang="en-US" altLang="en-US" smtClean="0"/>
              <a:t> Party Contributions (other than federal)</a:t>
            </a:r>
          </a:p>
          <a:p>
            <a:pPr lvl="1">
              <a:buFont typeface="Arial" charset="0"/>
              <a:buChar char="•"/>
            </a:pPr>
            <a:r>
              <a:rPr lang="en-US" altLang="en-US" smtClean="0"/>
              <a:t>Personnel Services or Consulting – donated or at reduced costs (based on regular rate of pay plus fringe)</a:t>
            </a:r>
          </a:p>
          <a:p>
            <a:pPr lvl="1">
              <a:buFont typeface="Arial" charset="0"/>
              <a:buChar char="•"/>
            </a:pPr>
            <a:r>
              <a:rPr lang="en-US" altLang="en-US" smtClean="0"/>
              <a:t>Volunteer work – rate of service consistent with similar services in the labor market</a:t>
            </a:r>
          </a:p>
          <a:p>
            <a:pPr lvl="1">
              <a:buFont typeface="Arial" charset="0"/>
              <a:buChar char="•"/>
            </a:pPr>
            <a:r>
              <a:rPr lang="en-US" altLang="en-US" smtClean="0"/>
              <a:t>Equipment, facility, or land use – must establish a concise value for the contribution</a:t>
            </a:r>
          </a:p>
          <a:p>
            <a:pPr lvl="1">
              <a:buFont typeface="Arial" charset="0"/>
              <a:buChar char="•"/>
            </a:pPr>
            <a:r>
              <a:rPr lang="en-US" altLang="en-US" smtClean="0"/>
              <a:t>Other </a:t>
            </a:r>
          </a:p>
          <a:p>
            <a:pPr>
              <a:buFont typeface="Arial" charset="0"/>
              <a:buChar char="•"/>
            </a:pPr>
            <a:r>
              <a:rPr lang="en-US" altLang="en-US" smtClean="0"/>
              <a:t>Non-federal or non-state grants or matching gifts raised specifically for the purpose of cost sharing project costs</a:t>
            </a:r>
          </a:p>
          <a:p>
            <a:pPr>
              <a:buFont typeface="Arial" charset="0"/>
              <a:buChar char="•"/>
            </a:pPr>
            <a:r>
              <a:rPr lang="en-US" altLang="en-US" smtClean="0"/>
              <a:t>Unrestricted gifts</a:t>
            </a:r>
          </a:p>
          <a:p>
            <a:endParaRPr lang="en-US" altLang="en-US" smtClean="0"/>
          </a:p>
          <a:p>
            <a:pPr>
              <a:buFont typeface="Wingdings" pitchFamily="2" charset="2"/>
              <a:buNone/>
            </a:pPr>
            <a:endParaRPr lang="en-US" alt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65100" y="76200"/>
            <a:ext cx="8885238" cy="609600"/>
          </a:xfrm>
        </p:spPr>
        <p:txBody>
          <a:bodyPr/>
          <a:lstStyle/>
          <a:p>
            <a:r>
              <a:rPr lang="en-US" altLang="en-US" smtClean="0"/>
              <a:t>Expenditures that May NOT be Used as Cost Share</a:t>
            </a:r>
          </a:p>
        </p:txBody>
      </p:sp>
      <p:sp>
        <p:nvSpPr>
          <p:cNvPr id="35843" name="Content Placeholder 2"/>
          <p:cNvSpPr>
            <a:spLocks noGrp="1"/>
          </p:cNvSpPr>
          <p:nvPr>
            <p:ph idx="1"/>
          </p:nvPr>
        </p:nvSpPr>
        <p:spPr/>
        <p:txBody>
          <a:bodyPr/>
          <a:lstStyle/>
          <a:p>
            <a:pPr>
              <a:buFont typeface="Arial" charset="0"/>
              <a:buChar char="•"/>
            </a:pPr>
            <a:r>
              <a:rPr lang="en-US" altLang="en-US" smtClean="0"/>
              <a:t>Space</a:t>
            </a:r>
          </a:p>
          <a:p>
            <a:pPr>
              <a:buFont typeface="Arial" charset="0"/>
              <a:buChar char="•"/>
            </a:pPr>
            <a:r>
              <a:rPr lang="en-US" altLang="en-US" smtClean="0"/>
              <a:t>Equipment (existing)</a:t>
            </a:r>
          </a:p>
          <a:p>
            <a:pPr>
              <a:buFont typeface="Arial" charset="0"/>
              <a:buChar char="•"/>
            </a:pPr>
            <a:r>
              <a:rPr lang="en-US" altLang="en-US" smtClean="0"/>
              <a:t>Administrative salaries</a:t>
            </a:r>
          </a:p>
          <a:p>
            <a:pPr>
              <a:buFont typeface="Arial" charset="0"/>
              <a:buChar char="•"/>
            </a:pPr>
            <a:r>
              <a:rPr lang="en-US" altLang="en-US" smtClean="0"/>
              <a:t>Unallowable costs as defined by OMB A-21</a:t>
            </a:r>
          </a:p>
          <a:p>
            <a:pPr>
              <a:buFont typeface="Wingdings" pitchFamily="2" charset="2"/>
              <a:buNone/>
            </a:pPr>
            <a:endParaRPr lang="en-US" altLang="en-US" smtClean="0"/>
          </a:p>
          <a:p>
            <a:pPr>
              <a:buFont typeface="Wingdings" pitchFamily="2" charset="2"/>
              <a:buNone/>
            </a:pPr>
            <a:r>
              <a:rPr lang="en-US" altLang="en-US" b="1" i="1" smtClean="0"/>
              <a:t>			</a:t>
            </a:r>
          </a:p>
          <a:p>
            <a:pPr>
              <a:buFont typeface="Wingdings" pitchFamily="2" charset="2"/>
              <a:buNone/>
            </a:pPr>
            <a:r>
              <a:rPr lang="en-US" altLang="en-US" b="1" i="1" smtClean="0"/>
              <a:t>			Remember…..</a:t>
            </a:r>
            <a:r>
              <a:rPr lang="en-US" altLang="en-US" smtClean="0"/>
              <a:t>your cost share expenditure 			must be allowable as a Direct Costs – in other 		words, if you could not charge it to the 			sponsor, then you can not use it as cost share</a:t>
            </a:r>
          </a:p>
          <a:p>
            <a:pPr>
              <a:buFont typeface="Wingdings" pitchFamily="2" charset="2"/>
              <a:buNone/>
            </a:pPr>
            <a:endParaRPr lang="en-US" altLang="en-US" smtClean="0"/>
          </a:p>
        </p:txBody>
      </p:sp>
      <p:pic>
        <p:nvPicPr>
          <p:cNvPr id="35844" name="Picture 4" descr="C:\Users\ppf1\Desktop\rememb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05200"/>
            <a:ext cx="1778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C:\Users\ppf1\Desktop\Checkl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47800"/>
            <a:ext cx="7005638"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Content Placeholder 2"/>
          <p:cNvSpPr>
            <a:spLocks noGrp="1"/>
          </p:cNvSpPr>
          <p:nvPr>
            <p:ph idx="1"/>
          </p:nvPr>
        </p:nvSpPr>
        <p:spPr/>
        <p:txBody>
          <a:bodyPr/>
          <a:lstStyle/>
          <a:p>
            <a:pPr marL="0" indent="0">
              <a:buFont typeface="Wingdings" pitchFamily="2" charset="2"/>
              <a:buNone/>
              <a:defRPr/>
            </a:pPr>
            <a:r>
              <a:rPr lang="en-US" altLang="en-US" dirty="0" smtClean="0"/>
              <a:t>When preparing your proposal cost share budget, ask yourself these questions….</a:t>
            </a:r>
          </a:p>
          <a:p>
            <a:pPr>
              <a:buFont typeface="Arial" panose="020B0604020202020204" pitchFamily="34" charset="0"/>
              <a:buChar char="•"/>
              <a:defRPr/>
            </a:pPr>
            <a:r>
              <a:rPr lang="en-US" altLang="en-US" dirty="0" smtClean="0"/>
              <a:t>Is it really necessary? </a:t>
            </a:r>
          </a:p>
          <a:p>
            <a:pPr>
              <a:buFont typeface="Arial" panose="020B0604020202020204" pitchFamily="34" charset="0"/>
              <a:buChar char="•"/>
              <a:defRPr/>
            </a:pPr>
            <a:r>
              <a:rPr lang="en-US" altLang="en-US" dirty="0" smtClean="0"/>
              <a:t>Is it related to this specific project?</a:t>
            </a:r>
          </a:p>
          <a:p>
            <a:pPr>
              <a:buFont typeface="Arial" panose="020B0604020202020204" pitchFamily="34" charset="0"/>
              <a:buChar char="•"/>
              <a:defRPr/>
            </a:pPr>
            <a:r>
              <a:rPr lang="en-US" altLang="en-US" dirty="0" smtClean="0"/>
              <a:t>Is it allowable?</a:t>
            </a:r>
          </a:p>
          <a:p>
            <a:pPr marL="0" indent="0">
              <a:buFont typeface="Wingdings" pitchFamily="2" charset="2"/>
              <a:buNone/>
              <a:defRPr/>
            </a:pPr>
            <a:endParaRPr lang="en-US" altLang="en-US" dirty="0" smtClean="0"/>
          </a:p>
        </p:txBody>
      </p:sp>
      <p:sp>
        <p:nvSpPr>
          <p:cNvPr id="36868" name="Title 1"/>
          <p:cNvSpPr>
            <a:spLocks noGrp="1"/>
          </p:cNvSpPr>
          <p:nvPr>
            <p:ph type="title"/>
          </p:nvPr>
        </p:nvSpPr>
        <p:spPr>
          <a:xfrm>
            <a:off x="152400" y="76200"/>
            <a:ext cx="8956675" cy="609600"/>
          </a:xfrm>
        </p:spPr>
        <p:txBody>
          <a:bodyPr/>
          <a:lstStyle/>
          <a:p>
            <a:r>
              <a:rPr lang="en-US" altLang="en-US" smtClean="0"/>
              <a:t>Proposal Stage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65100" y="76200"/>
            <a:ext cx="8885238" cy="609600"/>
          </a:xfrm>
        </p:spPr>
        <p:txBody>
          <a:bodyPr/>
          <a:lstStyle/>
          <a:p>
            <a:r>
              <a:rPr lang="en-US" altLang="en-US" smtClean="0"/>
              <a:t>Proposal Stage:  Budgeting</a:t>
            </a:r>
          </a:p>
        </p:txBody>
      </p:sp>
      <p:sp>
        <p:nvSpPr>
          <p:cNvPr id="37891" name="Content Placeholder 2"/>
          <p:cNvSpPr>
            <a:spLocks noGrp="1"/>
          </p:cNvSpPr>
          <p:nvPr>
            <p:ph idx="1"/>
          </p:nvPr>
        </p:nvSpPr>
        <p:spPr/>
        <p:txBody>
          <a:bodyPr/>
          <a:lstStyle/>
          <a:p>
            <a:pPr>
              <a:buFont typeface="Arial" charset="0"/>
              <a:buChar char="•"/>
            </a:pPr>
            <a:r>
              <a:rPr lang="en-US" altLang="en-US" smtClean="0"/>
              <a:t>A separate Cost Share budget must be submitted and approved with the IAS.</a:t>
            </a:r>
          </a:p>
          <a:p>
            <a:pPr>
              <a:buFont typeface="Arial" charset="0"/>
              <a:buChar char="•"/>
            </a:pPr>
            <a:r>
              <a:rPr lang="en-US" altLang="en-US" smtClean="0"/>
              <a:t>If your budget contains subawards, make sure that they also contribute the required % of  cost share</a:t>
            </a:r>
          </a:p>
          <a:p>
            <a:pPr>
              <a:buFont typeface="Arial" charset="0"/>
              <a:buChar char="•"/>
            </a:pPr>
            <a:r>
              <a:rPr lang="en-US" altLang="en-US" smtClean="0"/>
              <a:t>Clearly document cost share on the proposal budget and justification</a:t>
            </a:r>
          </a:p>
          <a:p>
            <a:pPr>
              <a:buFont typeface="Arial" charset="0"/>
              <a:buChar char="•"/>
            </a:pPr>
            <a:r>
              <a:rPr lang="en-US" altLang="en-US" smtClean="0"/>
              <a:t>Do Not include any discussion of cost sharing in any other proposal text</a:t>
            </a:r>
          </a:p>
          <a:p>
            <a:endParaRPr lang="en-US" alt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65100" y="76200"/>
            <a:ext cx="8885238" cy="609600"/>
          </a:xfrm>
        </p:spPr>
        <p:txBody>
          <a:bodyPr/>
          <a:lstStyle/>
          <a:p>
            <a:r>
              <a:rPr lang="en-US" altLang="en-US" smtClean="0"/>
              <a:t>Proposal Stage:  Documentation</a:t>
            </a:r>
          </a:p>
        </p:txBody>
      </p:sp>
      <p:sp>
        <p:nvSpPr>
          <p:cNvPr id="38915" name="Content Placeholder 2"/>
          <p:cNvSpPr>
            <a:spLocks noGrp="1"/>
          </p:cNvSpPr>
          <p:nvPr>
            <p:ph idx="1"/>
          </p:nvPr>
        </p:nvSpPr>
        <p:spPr/>
        <p:txBody>
          <a:bodyPr/>
          <a:lstStyle/>
          <a:p>
            <a:pPr>
              <a:buFont typeface="Arial" charset="0"/>
              <a:buChar char="•"/>
            </a:pPr>
            <a:r>
              <a:rPr lang="en-US" altLang="en-US" u="sng" smtClean="0"/>
              <a:t>3</a:t>
            </a:r>
            <a:r>
              <a:rPr lang="en-US" altLang="en-US" u="sng" baseline="30000" smtClean="0"/>
              <a:t>rd</a:t>
            </a:r>
            <a:r>
              <a:rPr lang="en-US" altLang="en-US" u="sng" smtClean="0"/>
              <a:t> Party Cost Share</a:t>
            </a:r>
            <a:r>
              <a:rPr lang="en-US" altLang="en-US" smtClean="0"/>
              <a:t> requires a statement on letterhead signed by the authorizing official of the entity detailing their contribution and its value</a:t>
            </a:r>
          </a:p>
          <a:p>
            <a:pPr>
              <a:buFont typeface="Arial" charset="0"/>
              <a:buChar char="•"/>
            </a:pPr>
            <a:r>
              <a:rPr lang="en-US" altLang="en-US" u="sng" smtClean="0"/>
              <a:t>Cost Share provided by MSU </a:t>
            </a:r>
            <a:r>
              <a:rPr lang="en-US" altLang="en-US" smtClean="0"/>
              <a:t>requires approval at the Departmental, Dean, and possibly V.P. level.  This approval is recorded on the Internal Approval Sheet (IAS)</a:t>
            </a:r>
            <a:r>
              <a:rPr lang="en-US" altLang="en-US" u="sng" smtClean="0"/>
              <a:t> </a:t>
            </a:r>
          </a:p>
          <a:p>
            <a:endParaRPr lang="en-US" altLang="en-US" u="sng" smtClean="0"/>
          </a:p>
          <a:p>
            <a:pPr>
              <a:buFont typeface="Wingdings" pitchFamily="2" charset="2"/>
              <a:buNone/>
            </a:pPr>
            <a:endParaRPr lang="en-US" altLang="en-US" sz="2600" smtClean="0"/>
          </a:p>
          <a:p>
            <a:pPr>
              <a:buFont typeface="Wingdings" pitchFamily="2" charset="2"/>
              <a:buNone/>
            </a:pPr>
            <a:endParaRPr lang="en-US" altLang="en-US" sz="2600" smtClean="0"/>
          </a:p>
          <a:p>
            <a:pPr>
              <a:buFont typeface="Wingdings" pitchFamily="2" charset="2"/>
              <a:buNone/>
            </a:pPr>
            <a:endParaRPr lang="en-US" altLang="en-US" sz="2600" smtClean="0"/>
          </a:p>
          <a:p>
            <a:pPr>
              <a:buFont typeface="Wingdings" pitchFamily="2" charset="2"/>
              <a:buNone/>
            </a:pPr>
            <a:r>
              <a:rPr lang="en-US" altLang="en-US" sz="2600" smtClean="0"/>
              <a:t>*See handout for sample 3</a:t>
            </a:r>
            <a:r>
              <a:rPr lang="en-US" altLang="en-US" sz="2600" baseline="30000" smtClean="0"/>
              <a:t>rd</a:t>
            </a:r>
            <a:r>
              <a:rPr lang="en-US" altLang="en-US" sz="2600" smtClean="0"/>
              <a:t> Party Commitment Letter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52400" y="76200"/>
            <a:ext cx="8885238" cy="609600"/>
          </a:xfrm>
        </p:spPr>
        <p:txBody>
          <a:bodyPr/>
          <a:lstStyle/>
          <a:p>
            <a:r>
              <a:rPr lang="en-US" altLang="en-US" smtClean="0"/>
              <a:t>Proposal Stage:  Internal Approval Sheet</a:t>
            </a:r>
          </a:p>
        </p:txBody>
      </p:sp>
      <p:sp>
        <p:nvSpPr>
          <p:cNvPr id="39939" name="Content Placeholder 2"/>
          <p:cNvSpPr>
            <a:spLocks noGrp="1"/>
          </p:cNvSpPr>
          <p:nvPr>
            <p:ph idx="1"/>
          </p:nvPr>
        </p:nvSpPr>
        <p:spPr/>
        <p:txBody>
          <a:bodyPr/>
          <a:lstStyle/>
          <a:p>
            <a:pPr>
              <a:buFont typeface="Arial" charset="0"/>
              <a:buChar char="•"/>
            </a:pPr>
            <a:r>
              <a:rPr lang="en-US" altLang="en-US" smtClean="0"/>
              <a:t>Cost Share must be listed and approved on Page 2 of the IAS.</a:t>
            </a:r>
          </a:p>
          <a:p>
            <a:pPr>
              <a:buFont typeface="Arial" charset="0"/>
              <a:buChar char="•"/>
            </a:pPr>
            <a:r>
              <a:rPr lang="en-US" altLang="en-US" smtClean="0"/>
              <a:t>Under Cost Share “Special Note” list the cost share requirements stated in the RFP, along with any special circumstances or explanations.</a:t>
            </a:r>
          </a:p>
          <a:p>
            <a:pPr>
              <a:buFont typeface="Arial" charset="0"/>
              <a:buChar char="•"/>
            </a:pPr>
            <a:r>
              <a:rPr lang="en-US" altLang="en-US" b="1" smtClean="0"/>
              <a:t>Sponsored Programs can not submit a proposal that contains Cost Share until we receive the signed IAS</a:t>
            </a:r>
            <a:endParaRPr lang="en-US" alt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Award Stage: Negotiation</a:t>
            </a:r>
          </a:p>
        </p:txBody>
      </p:sp>
      <p:sp>
        <p:nvSpPr>
          <p:cNvPr id="40963" name="Content Placeholder 2"/>
          <p:cNvSpPr>
            <a:spLocks noGrp="1"/>
          </p:cNvSpPr>
          <p:nvPr>
            <p:ph idx="1"/>
          </p:nvPr>
        </p:nvSpPr>
        <p:spPr/>
        <p:txBody>
          <a:bodyPr/>
          <a:lstStyle/>
          <a:p>
            <a:pPr marL="0" indent="0">
              <a:buFont typeface="Wingdings" pitchFamily="2" charset="2"/>
              <a:buNone/>
            </a:pPr>
            <a:r>
              <a:rPr lang="en-US" altLang="en-US" smtClean="0"/>
              <a:t>If the amount awarded is significantly lower that the amount proposed then a corresponding reduction in the Cost Share should be negotiated, especially when a corresponding change in the scope of work occurs.</a:t>
            </a:r>
          </a:p>
          <a:p>
            <a:pPr lvl="1">
              <a:buFont typeface="Arial" charset="0"/>
              <a:buChar char="•"/>
            </a:pPr>
            <a:r>
              <a:rPr lang="en-US" altLang="en-US" smtClean="0"/>
              <a:t>Ex: Proposed Budget:  $100,000 (federal) with 20% ($20,000 ) cost share  </a:t>
            </a:r>
          </a:p>
          <a:p>
            <a:pPr lvl="1">
              <a:buFont typeface="Arial" charset="0"/>
              <a:buChar char="•"/>
            </a:pPr>
            <a:r>
              <a:rPr lang="en-US" altLang="en-US" smtClean="0"/>
              <a:t>Amount Awarded:  $80,000 (federal) </a:t>
            </a:r>
          </a:p>
          <a:p>
            <a:pPr lvl="1">
              <a:buFont typeface="Arial" charset="0"/>
              <a:buChar char="•"/>
            </a:pPr>
            <a:r>
              <a:rPr lang="en-US" altLang="en-US" smtClean="0"/>
              <a:t>If the award does not specifically state that the Cost Share has also been reduced, then this should be negotiated down to $16,000 (20% of $80,000)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76200"/>
            <a:ext cx="8885238" cy="609600"/>
          </a:xfrm>
        </p:spPr>
        <p:txBody>
          <a:bodyPr/>
          <a:lstStyle/>
          <a:p>
            <a:r>
              <a:rPr lang="en-US" altLang="en-US" smtClean="0"/>
              <a:t>Definition</a:t>
            </a:r>
          </a:p>
        </p:txBody>
      </p:sp>
      <p:sp>
        <p:nvSpPr>
          <p:cNvPr id="5123" name="Content Placeholder 2"/>
          <p:cNvSpPr>
            <a:spLocks noGrp="1"/>
          </p:cNvSpPr>
          <p:nvPr>
            <p:ph idx="1"/>
          </p:nvPr>
        </p:nvSpPr>
        <p:spPr/>
        <p:txBody>
          <a:bodyPr/>
          <a:lstStyle/>
          <a:p>
            <a:pPr marL="0" indent="0">
              <a:buFont typeface="Wingdings" pitchFamily="2" charset="2"/>
              <a:buNone/>
              <a:defRPr/>
            </a:pPr>
            <a:r>
              <a:rPr lang="en-US" altLang="en-US" sz="3200" dirty="0" smtClean="0"/>
              <a:t>Cost Share Is…</a:t>
            </a:r>
          </a:p>
          <a:p>
            <a:pPr>
              <a:buFont typeface="Arial" panose="020B0604020202020204" pitchFamily="34" charset="0"/>
              <a:buChar char="•"/>
              <a:defRPr/>
            </a:pPr>
            <a:r>
              <a:rPr lang="en-US" altLang="en-US" sz="3200" dirty="0" smtClean="0"/>
              <a:t>The portion of a sponsored project not provided by the sponsoring agency</a:t>
            </a:r>
          </a:p>
          <a:p>
            <a:pPr>
              <a:buFont typeface="Arial" panose="020B0604020202020204" pitchFamily="34" charset="0"/>
              <a:buChar char="•"/>
              <a:defRPr/>
            </a:pPr>
            <a:r>
              <a:rPr lang="en-US" altLang="en-US" sz="3200" dirty="0" smtClean="0"/>
              <a:t>Any expense borne by the University necessary to complete a sponsored project</a:t>
            </a:r>
          </a:p>
          <a:p>
            <a:pPr>
              <a:buFont typeface="Arial" panose="020B0604020202020204" pitchFamily="34" charset="0"/>
              <a:buChar char="•"/>
              <a:defRPr/>
            </a:pPr>
            <a:r>
              <a:rPr lang="en-US" altLang="en-US" sz="3200" dirty="0" smtClean="0"/>
              <a:t>Committed by an entity other than the sponsor, either MSU or another organization (3</a:t>
            </a:r>
            <a:r>
              <a:rPr lang="en-US" altLang="en-US" sz="3200" baseline="30000" dirty="0" smtClean="0"/>
              <a:t>rd</a:t>
            </a:r>
            <a:r>
              <a:rPr lang="en-US" altLang="en-US" sz="3200" dirty="0" smtClean="0"/>
              <a:t> Party)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65100" y="76200"/>
            <a:ext cx="8885238" cy="609600"/>
          </a:xfrm>
        </p:spPr>
        <p:txBody>
          <a:bodyPr/>
          <a:lstStyle/>
          <a:p>
            <a:r>
              <a:rPr lang="en-US" altLang="en-US" smtClean="0"/>
              <a:t>Award Stage</a:t>
            </a:r>
          </a:p>
        </p:txBody>
      </p:sp>
      <p:sp>
        <p:nvSpPr>
          <p:cNvPr id="41987" name="Content Placeholder 2"/>
          <p:cNvSpPr>
            <a:spLocks noGrp="1"/>
          </p:cNvSpPr>
          <p:nvPr>
            <p:ph idx="1"/>
          </p:nvPr>
        </p:nvSpPr>
        <p:spPr/>
        <p:txBody>
          <a:bodyPr/>
          <a:lstStyle/>
          <a:p>
            <a:pPr marL="0" indent="0">
              <a:buFont typeface="Wingdings" pitchFamily="2" charset="2"/>
              <a:buNone/>
            </a:pPr>
            <a:r>
              <a:rPr lang="en-US" altLang="en-US" sz="3500" i="1" smtClean="0"/>
              <a:t>Also remember….</a:t>
            </a:r>
          </a:p>
          <a:p>
            <a:pPr marL="0" indent="0">
              <a:buFont typeface="Wingdings" pitchFamily="2" charset="2"/>
              <a:buNone/>
            </a:pPr>
            <a:r>
              <a:rPr lang="en-US" altLang="en-US" smtClean="0"/>
              <a:t>The actual effort and other cost required to accomplish the goals of a sponsored project might differ from what was proposed and awarded.  When the total required decreases, then the sponsor may need to be contacted to see if the reduction can be taken from either the MSU committed cost share or from both the cost share and sponsor funding on a pro rata basis.  Otherwise, the sponsor share is reduced and the entire MSU cost share commitment must be met.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65100" y="76200"/>
            <a:ext cx="8885238" cy="609600"/>
          </a:xfrm>
        </p:spPr>
        <p:txBody>
          <a:bodyPr/>
          <a:lstStyle/>
          <a:p>
            <a:r>
              <a:rPr lang="en-US" altLang="en-US" smtClean="0"/>
              <a:t>Roles and Responsibilities</a:t>
            </a:r>
          </a:p>
        </p:txBody>
      </p:sp>
      <p:sp>
        <p:nvSpPr>
          <p:cNvPr id="15363" name="Content Placeholder 2"/>
          <p:cNvSpPr>
            <a:spLocks noGrp="1"/>
          </p:cNvSpPr>
          <p:nvPr>
            <p:ph idx="1"/>
          </p:nvPr>
        </p:nvSpPr>
        <p:spPr/>
        <p:txBody>
          <a:bodyPr/>
          <a:lstStyle/>
          <a:p>
            <a:pPr>
              <a:buFont typeface="Arial" panose="020B0604020202020204" pitchFamily="34" charset="0"/>
              <a:buChar char="•"/>
              <a:defRPr/>
            </a:pPr>
            <a:r>
              <a:rPr lang="en-US" altLang="en-US" sz="3200" dirty="0" smtClean="0"/>
              <a:t>Principle Investigator (PI)</a:t>
            </a:r>
          </a:p>
          <a:p>
            <a:pPr>
              <a:buFont typeface="Arial" panose="020B0604020202020204" pitchFamily="34" charset="0"/>
              <a:buChar char="•"/>
              <a:defRPr/>
            </a:pPr>
            <a:r>
              <a:rPr lang="en-US" altLang="en-US" sz="3200" dirty="0" smtClean="0"/>
              <a:t>Departmental Administrator/Budget Manager</a:t>
            </a:r>
          </a:p>
          <a:p>
            <a:pPr>
              <a:buFont typeface="Arial" panose="020B0604020202020204" pitchFamily="34" charset="0"/>
              <a:buChar char="•"/>
              <a:defRPr/>
            </a:pPr>
            <a:r>
              <a:rPr lang="en-US" altLang="en-US" sz="3200" dirty="0" smtClean="0"/>
              <a:t>Department Head/Center Director/Dean</a:t>
            </a:r>
          </a:p>
          <a:p>
            <a:pPr>
              <a:buFont typeface="Arial" panose="020B0604020202020204" pitchFamily="34" charset="0"/>
              <a:buChar char="•"/>
              <a:defRPr/>
            </a:pPr>
            <a:r>
              <a:rPr lang="en-US" altLang="en-US" sz="3200" dirty="0" smtClean="0"/>
              <a:t>Sponsored Programs Administration/Administrator</a:t>
            </a:r>
          </a:p>
          <a:p>
            <a:pPr>
              <a:buFont typeface="Arial" panose="020B0604020202020204" pitchFamily="34" charset="0"/>
              <a:buChar char="•"/>
              <a:defRPr/>
            </a:pPr>
            <a:r>
              <a:rPr lang="en-US" altLang="en-US" sz="3200" dirty="0" smtClean="0"/>
              <a:t>Sponsored Programs Accounting</a:t>
            </a:r>
          </a:p>
          <a:p>
            <a:pPr>
              <a:defRPr/>
            </a:pPr>
            <a:endParaRPr lang="en-US" altLang="en-US" dirty="0" smtClean="0"/>
          </a:p>
          <a:p>
            <a:pPr marL="0" indent="0">
              <a:buFont typeface="Wingdings" pitchFamily="2" charset="2"/>
              <a:buNone/>
              <a:defRPr/>
            </a:pPr>
            <a:endParaRPr lang="en-US" altLang="en-US"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65100" y="76200"/>
            <a:ext cx="8885238" cy="609600"/>
          </a:xfrm>
        </p:spPr>
        <p:txBody>
          <a:bodyPr/>
          <a:lstStyle/>
          <a:p>
            <a:r>
              <a:rPr lang="en-US" altLang="en-US" smtClean="0"/>
              <a:t>Principle Investigator (PI)</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defRPr/>
            </a:pPr>
            <a:r>
              <a:rPr lang="en-US" sz="2600" dirty="0" smtClean="0"/>
              <a:t>Prepares </a:t>
            </a:r>
            <a:r>
              <a:rPr lang="en-US" sz="2600" dirty="0"/>
              <a:t>the proposal cost share </a:t>
            </a:r>
            <a:r>
              <a:rPr lang="en-US" sz="2600" dirty="0" smtClean="0"/>
              <a:t>budget, including only charges that are allowable, necessary, and reasonable </a:t>
            </a:r>
            <a:endParaRPr lang="en-US" sz="2600" dirty="0"/>
          </a:p>
          <a:p>
            <a:pPr>
              <a:buFont typeface="Arial" panose="020B0604020202020204" pitchFamily="34" charset="0"/>
              <a:buChar char="•"/>
              <a:defRPr/>
            </a:pPr>
            <a:r>
              <a:rPr lang="en-US" sz="2600" dirty="0"/>
              <a:t>Clearly identify the cost share on the proposal budget justification</a:t>
            </a:r>
          </a:p>
          <a:p>
            <a:pPr>
              <a:buFont typeface="Arial" panose="020B0604020202020204" pitchFamily="34" charset="0"/>
              <a:buChar char="•"/>
              <a:defRPr/>
            </a:pPr>
            <a:r>
              <a:rPr lang="en-US" sz="2600" dirty="0"/>
              <a:t>Obtains signed letters of commitment from subrecipients and </a:t>
            </a:r>
            <a:r>
              <a:rPr lang="en-US" sz="2600" dirty="0" smtClean="0"/>
              <a:t>3rd </a:t>
            </a:r>
            <a:r>
              <a:rPr lang="en-US" sz="2600" dirty="0"/>
              <a:t>parties</a:t>
            </a:r>
          </a:p>
          <a:p>
            <a:pPr>
              <a:buFont typeface="Arial" panose="020B0604020202020204" pitchFamily="34" charset="0"/>
              <a:buChar char="•"/>
              <a:defRPr/>
            </a:pPr>
            <a:r>
              <a:rPr lang="en-US" sz="2600" dirty="0"/>
              <a:t>Ensure that cost share, including 3</a:t>
            </a:r>
            <a:r>
              <a:rPr lang="en-US" sz="2600" baseline="30000" dirty="0"/>
              <a:t>rd</a:t>
            </a:r>
            <a:r>
              <a:rPr lang="en-US" sz="2600" dirty="0"/>
              <a:t> party, commitments are met and documented per University guidelines and sponsor </a:t>
            </a:r>
            <a:r>
              <a:rPr lang="en-US" sz="2600" dirty="0" smtClean="0"/>
              <a:t>policy</a:t>
            </a:r>
            <a:endParaRPr lang="en-US" sz="2600" dirty="0"/>
          </a:p>
          <a:p>
            <a:pPr>
              <a:buFont typeface="Arial" panose="020B0604020202020204" pitchFamily="34" charset="0"/>
              <a:buChar char="•"/>
              <a:defRPr/>
            </a:pPr>
            <a:r>
              <a:rPr lang="en-US" sz="2600" dirty="0"/>
              <a:t>If required by the sponsor, obtain prior approval for changes to cost sharing commitments. </a:t>
            </a:r>
            <a:endParaRPr lang="en-US" sz="2600" dirty="0" smtClean="0"/>
          </a:p>
          <a:p>
            <a:pPr>
              <a:buFont typeface="Arial" panose="020B0604020202020204" pitchFamily="34" charset="0"/>
              <a:buChar char="•"/>
              <a:defRPr/>
            </a:pPr>
            <a:r>
              <a:rPr lang="en-US" sz="2600" b="1" dirty="0" smtClean="0"/>
              <a:t>Ultimately responsible for meeting cost share requirements and covering any deficiencies</a:t>
            </a:r>
          </a:p>
          <a:p>
            <a:pPr marL="0" indent="0">
              <a:buFont typeface="Wingdings" charset="0"/>
              <a:buNone/>
              <a:defRPr/>
            </a:pPr>
            <a:endParaRPr lang="en-US" sz="2600" dirty="0" smtClean="0"/>
          </a:p>
          <a:p>
            <a:pPr>
              <a:defRPr/>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52400" y="76200"/>
            <a:ext cx="8885238" cy="609600"/>
          </a:xfrm>
        </p:spPr>
        <p:txBody>
          <a:bodyPr/>
          <a:lstStyle/>
          <a:p>
            <a:r>
              <a:rPr lang="en-US" altLang="en-US" smtClean="0"/>
              <a:t>Departmental Administrator/Budget Manager</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defRPr/>
            </a:pPr>
            <a:r>
              <a:rPr lang="en-US" sz="2600" dirty="0" smtClean="0"/>
              <a:t>Reviews the RFP to verify the cost share requirements, and reviews the cost share budget to verify that charges are allowable, necessary, and reasonable</a:t>
            </a:r>
          </a:p>
          <a:p>
            <a:pPr>
              <a:buFont typeface="Arial" panose="020B0604020202020204" pitchFamily="34" charset="0"/>
              <a:buChar char="•"/>
              <a:defRPr/>
            </a:pPr>
            <a:r>
              <a:rPr lang="en-US" sz="2600" dirty="0" smtClean="0"/>
              <a:t>Ensure that cost share is properly documented in the proposal and on the IAS, </a:t>
            </a:r>
            <a:r>
              <a:rPr lang="en-US" sz="2600" dirty="0"/>
              <a:t>and makes sure the Department Head is aware of </a:t>
            </a:r>
            <a:r>
              <a:rPr lang="en-US" sz="2600" dirty="0" smtClean="0"/>
              <a:t>the commitments prior to approving the IAS</a:t>
            </a:r>
          </a:p>
          <a:p>
            <a:pPr>
              <a:buFont typeface="Arial" panose="020B0604020202020204" pitchFamily="34" charset="0"/>
              <a:buChar char="•"/>
              <a:defRPr/>
            </a:pPr>
            <a:r>
              <a:rPr lang="en-US" sz="2600" dirty="0" smtClean="0"/>
              <a:t>Assists the PI to ensure that the cost share requirements are met and properly documented</a:t>
            </a:r>
          </a:p>
          <a:p>
            <a:pPr>
              <a:buFont typeface="Arial" panose="020B0604020202020204" pitchFamily="34" charset="0"/>
              <a:buChar char="•"/>
              <a:defRPr/>
            </a:pPr>
            <a:r>
              <a:rPr lang="en-US" sz="2600" dirty="0" smtClean="0"/>
              <a:t>Prepares and submits transfers from E&amp;G, Designated, or Gift funds into cost share (8XXXXX) accounts.</a:t>
            </a:r>
          </a:p>
          <a:p>
            <a:pPr marL="0" indent="0">
              <a:buFont typeface="Wingdings" pitchFamily="2" charset="2"/>
              <a:buNone/>
              <a:defRPr/>
            </a:pPr>
            <a:endParaRPr 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65100" y="76200"/>
            <a:ext cx="8885238" cy="609600"/>
          </a:xfrm>
        </p:spPr>
        <p:txBody>
          <a:bodyPr/>
          <a:lstStyle/>
          <a:p>
            <a:r>
              <a:rPr lang="en-US" altLang="en-US" smtClean="0"/>
              <a:t>Department Head/Center Director/Dean</a:t>
            </a:r>
          </a:p>
        </p:txBody>
      </p:sp>
      <p:sp>
        <p:nvSpPr>
          <p:cNvPr id="46083" name="Content Placeholder 2"/>
          <p:cNvSpPr>
            <a:spLocks noGrp="1"/>
          </p:cNvSpPr>
          <p:nvPr>
            <p:ph idx="1"/>
          </p:nvPr>
        </p:nvSpPr>
        <p:spPr/>
        <p:txBody>
          <a:bodyPr/>
          <a:lstStyle/>
          <a:p>
            <a:pPr>
              <a:buFont typeface="Arial" charset="0"/>
              <a:buChar char="•"/>
            </a:pPr>
            <a:r>
              <a:rPr lang="en-US" altLang="en-US" sz="2600" smtClean="0"/>
              <a:t>Reviews the proposal and RFP to verify that proposed cost sharing commitments are appropriate and correctly identified</a:t>
            </a:r>
          </a:p>
          <a:p>
            <a:pPr>
              <a:buFont typeface="Arial" charset="0"/>
              <a:buChar char="•"/>
            </a:pPr>
            <a:r>
              <a:rPr lang="en-US" altLang="en-US" sz="2600" smtClean="0"/>
              <a:t>Verifies that funding for cost sharing commitments is available and documented</a:t>
            </a:r>
          </a:p>
          <a:p>
            <a:pPr>
              <a:buFont typeface="Arial" charset="0"/>
              <a:buChar char="•"/>
            </a:pPr>
            <a:r>
              <a:rPr lang="en-US" altLang="en-US" sz="2600" smtClean="0"/>
              <a:t>Approves all cost share over the mandatory amount set in the proposal guidelines </a:t>
            </a:r>
          </a:p>
          <a:p>
            <a:pPr>
              <a:buFont typeface="Arial" charset="0"/>
              <a:buChar char="•"/>
            </a:pPr>
            <a:r>
              <a:rPr lang="en-US" altLang="en-US" sz="2600" smtClean="0"/>
              <a:t>The unit fiscally responsible for the project is also responsible for covering any deficiencies in the cost share commitment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65100" y="76200"/>
            <a:ext cx="8885238" cy="609600"/>
          </a:xfrm>
        </p:spPr>
        <p:txBody>
          <a:bodyPr/>
          <a:lstStyle/>
          <a:p>
            <a:r>
              <a:rPr lang="en-US" altLang="en-US" smtClean="0"/>
              <a:t>Sponsored Programs Administration</a:t>
            </a:r>
          </a:p>
        </p:txBody>
      </p:sp>
      <p:sp>
        <p:nvSpPr>
          <p:cNvPr id="19459" name="Content Placeholder 2"/>
          <p:cNvSpPr>
            <a:spLocks noGrp="1"/>
          </p:cNvSpPr>
          <p:nvPr>
            <p:ph idx="1"/>
          </p:nvPr>
        </p:nvSpPr>
        <p:spPr/>
        <p:txBody>
          <a:bodyPr/>
          <a:lstStyle/>
          <a:p>
            <a:pPr>
              <a:lnSpc>
                <a:spcPct val="80000"/>
              </a:lnSpc>
              <a:buFont typeface="Arial" panose="020B0604020202020204" pitchFamily="34" charset="0"/>
              <a:buChar char="•"/>
              <a:defRPr/>
            </a:pPr>
            <a:r>
              <a:rPr lang="en-US" altLang="en-US" sz="2600" dirty="0" smtClean="0"/>
              <a:t>Reviews the RFP to verify the cost share requirements </a:t>
            </a:r>
          </a:p>
          <a:p>
            <a:pPr>
              <a:lnSpc>
                <a:spcPct val="80000"/>
              </a:lnSpc>
              <a:buFont typeface="Arial" panose="020B0604020202020204" pitchFamily="34" charset="0"/>
              <a:buChar char="•"/>
              <a:defRPr/>
            </a:pPr>
            <a:r>
              <a:rPr lang="en-US" altLang="en-US" sz="2600" dirty="0" smtClean="0"/>
              <a:t>Review proposals, specifically the budget, justification and IAS, to verify that proposed Cost Sharing commitments are correctly identified and properly documented in the proposal and the IAS</a:t>
            </a:r>
          </a:p>
          <a:p>
            <a:pPr>
              <a:lnSpc>
                <a:spcPct val="80000"/>
              </a:lnSpc>
              <a:buFont typeface="Arial" panose="020B0604020202020204" pitchFamily="34" charset="0"/>
              <a:buChar char="•"/>
              <a:defRPr/>
            </a:pPr>
            <a:r>
              <a:rPr lang="en-US" altLang="en-US" sz="2600" dirty="0" smtClean="0"/>
              <a:t>Contact the sponsor as needed during award negotiation to resolve any discrepancies between the proposal data and the sponsor’s award notice.</a:t>
            </a:r>
          </a:p>
          <a:p>
            <a:pPr>
              <a:lnSpc>
                <a:spcPct val="80000"/>
              </a:lnSpc>
              <a:buFont typeface="Arial" panose="020B0604020202020204" pitchFamily="34" charset="0"/>
              <a:buChar char="•"/>
              <a:defRPr/>
            </a:pPr>
            <a:r>
              <a:rPr lang="en-US" altLang="en-US" sz="2600" dirty="0" smtClean="0"/>
              <a:t>Sets up award and any necessary subawards in Banner, accurately denoting the amount of cost sharing required.</a:t>
            </a:r>
          </a:p>
          <a:p>
            <a:pPr>
              <a:lnSpc>
                <a:spcPct val="80000"/>
              </a:lnSpc>
              <a:buFont typeface="Arial" panose="020B0604020202020204" pitchFamily="34" charset="0"/>
              <a:buChar char="•"/>
              <a:defRPr/>
            </a:pPr>
            <a:r>
              <a:rPr lang="en-US" altLang="en-US" sz="2600" dirty="0" smtClean="0"/>
              <a:t>Distributes a copy of the award/subaward document to the relevant parties and forwards the original to Sponsored Programs Accounting. </a:t>
            </a:r>
          </a:p>
          <a:p>
            <a:pPr marL="0" indent="0">
              <a:lnSpc>
                <a:spcPct val="80000"/>
              </a:lnSpc>
              <a:defRPr/>
            </a:pPr>
            <a:endParaRPr lang="en-US" altLang="en-US" sz="2200"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65100" y="76200"/>
            <a:ext cx="8885238" cy="609600"/>
          </a:xfrm>
        </p:spPr>
        <p:txBody>
          <a:bodyPr/>
          <a:lstStyle/>
          <a:p>
            <a:r>
              <a:rPr lang="en-US" altLang="en-US" smtClean="0"/>
              <a:t>Sponsored Programs Accounting</a:t>
            </a:r>
          </a:p>
        </p:txBody>
      </p:sp>
      <p:sp>
        <p:nvSpPr>
          <p:cNvPr id="48131" name="Content Placeholder 2"/>
          <p:cNvSpPr>
            <a:spLocks noGrp="1"/>
          </p:cNvSpPr>
          <p:nvPr>
            <p:ph idx="1"/>
          </p:nvPr>
        </p:nvSpPr>
        <p:spPr/>
        <p:txBody>
          <a:bodyPr/>
          <a:lstStyle/>
          <a:p>
            <a:r>
              <a:rPr lang="en-US" altLang="en-US" sz="2600" smtClean="0"/>
              <a:t>Sets up a companion fund (8XXXXX) for each award that contains cost sharing</a:t>
            </a:r>
          </a:p>
          <a:p>
            <a:r>
              <a:rPr lang="en-US" altLang="en-US" sz="2600" smtClean="0"/>
              <a:t>Tracks the cost share expenditures throughout the life cycle of the award</a:t>
            </a:r>
          </a:p>
          <a:p>
            <a:r>
              <a:rPr lang="en-US" altLang="en-US" sz="2600" smtClean="0"/>
              <a:t>Receives confirmation of 3</a:t>
            </a:r>
            <a:r>
              <a:rPr lang="en-US" altLang="en-US" sz="2600" baseline="30000" smtClean="0"/>
              <a:t>rd</a:t>
            </a:r>
            <a:r>
              <a:rPr lang="en-US" altLang="en-US" sz="2600" smtClean="0"/>
              <a:t> Party cost share commitment from the PI/Dept. </a:t>
            </a:r>
          </a:p>
          <a:p>
            <a:r>
              <a:rPr lang="en-US" altLang="en-US" sz="2600" smtClean="0"/>
              <a:t>Reports Cost Share levels to the sponsor, per the sponsor guidelines</a:t>
            </a:r>
          </a:p>
          <a:p>
            <a:r>
              <a:rPr lang="en-US" altLang="en-US" sz="2600" smtClean="0"/>
              <a:t>Assists the PI/Dept. in requesting revisions to the cost share totals in the event that the project comes in under the budgeted amount.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65100" y="76200"/>
            <a:ext cx="8885238" cy="609600"/>
          </a:xfrm>
        </p:spPr>
        <p:txBody>
          <a:bodyPr/>
          <a:lstStyle/>
          <a:p>
            <a:r>
              <a:rPr lang="en-US" altLang="en-US" smtClean="0"/>
              <a:t>Process of Fund Set-up</a:t>
            </a:r>
          </a:p>
        </p:txBody>
      </p:sp>
      <p:sp>
        <p:nvSpPr>
          <p:cNvPr id="4" name="Content Placeholder 2"/>
          <p:cNvSpPr>
            <a:spLocks noGrp="1"/>
          </p:cNvSpPr>
          <p:nvPr>
            <p:ph idx="1"/>
          </p:nvPr>
        </p:nvSpPr>
        <p:spPr>
          <a:xfrm>
            <a:off x="381000" y="1722438"/>
            <a:ext cx="8229600" cy="4525962"/>
          </a:xfrm>
        </p:spPr>
        <p:txBody>
          <a:bodyPr>
            <a:normAutofit/>
          </a:bodyPr>
          <a:lstStyle/>
          <a:p>
            <a:pPr>
              <a:buSzPct val="100000"/>
              <a:buFont typeface="Arial" panose="020B0604020202020204" pitchFamily="34" charset="0"/>
              <a:buChar char="•"/>
              <a:defRPr/>
            </a:pPr>
            <a:r>
              <a:rPr lang="en-US" dirty="0" smtClean="0"/>
              <a:t>Sponsored </a:t>
            </a:r>
            <a:r>
              <a:rPr lang="en-US" dirty="0"/>
              <a:t>Programs Accounting </a:t>
            </a:r>
            <a:r>
              <a:rPr lang="en-US" dirty="0" smtClean="0"/>
              <a:t>sets </a:t>
            </a:r>
            <a:r>
              <a:rPr lang="en-US" dirty="0"/>
              <a:t>up </a:t>
            </a:r>
            <a:r>
              <a:rPr lang="en-US" dirty="0" smtClean="0"/>
              <a:t>the           fund </a:t>
            </a:r>
            <a:r>
              <a:rPr lang="en-US" dirty="0"/>
              <a:t>number based on the awarding agency.</a:t>
            </a:r>
          </a:p>
          <a:p>
            <a:pPr marL="457200" lvl="1" indent="0">
              <a:buFontTx/>
              <a:buNone/>
              <a:defRPr/>
            </a:pPr>
            <a:endParaRPr lang="en-US" sz="1400" dirty="0" smtClean="0"/>
          </a:p>
          <a:p>
            <a:pPr lvl="1">
              <a:defRPr/>
            </a:pPr>
            <a:r>
              <a:rPr lang="en-US" dirty="0" smtClean="0"/>
              <a:t>3X0000-3X2999  Federal</a:t>
            </a:r>
            <a:endParaRPr lang="en-US" dirty="0"/>
          </a:p>
          <a:p>
            <a:pPr lvl="1">
              <a:defRPr/>
            </a:pPr>
            <a:r>
              <a:rPr lang="en-US" dirty="0" smtClean="0"/>
              <a:t>360000-363999  Federal</a:t>
            </a:r>
            <a:endParaRPr lang="en-US" dirty="0"/>
          </a:p>
          <a:p>
            <a:pPr lvl="1">
              <a:defRPr/>
            </a:pPr>
            <a:r>
              <a:rPr lang="en-US" dirty="0"/>
              <a:t>3X3000-3X4999  State and Local</a:t>
            </a:r>
          </a:p>
          <a:p>
            <a:pPr lvl="1">
              <a:defRPr/>
            </a:pPr>
            <a:r>
              <a:rPr lang="en-US" dirty="0"/>
              <a:t>3X5000-3X6999  </a:t>
            </a:r>
            <a:r>
              <a:rPr lang="en-US" dirty="0" smtClean="0"/>
              <a:t>365%  Private</a:t>
            </a:r>
            <a:endParaRPr lang="en-US" dirty="0"/>
          </a:p>
          <a:p>
            <a:pPr lvl="1">
              <a:defRPr/>
            </a:pPr>
            <a:r>
              <a:rPr lang="en-US" dirty="0" smtClean="0"/>
              <a:t>307XXX, 308XXX, 3091XX Scholarships</a:t>
            </a:r>
            <a:endParaRPr lang="en-US" dirty="0"/>
          </a:p>
        </p:txBody>
      </p:sp>
      <p:pic>
        <p:nvPicPr>
          <p:cNvPr id="4915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03938" y="2895600"/>
            <a:ext cx="28876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65100" y="76200"/>
            <a:ext cx="8885238" cy="609600"/>
          </a:xfrm>
        </p:spPr>
        <p:txBody>
          <a:bodyPr/>
          <a:lstStyle/>
          <a:p>
            <a:r>
              <a:rPr lang="en-US" altLang="en-US" smtClean="0"/>
              <a:t>Process of Fund Set-up</a:t>
            </a:r>
          </a:p>
        </p:txBody>
      </p:sp>
      <p:sp>
        <p:nvSpPr>
          <p:cNvPr id="4" name="Content Placeholder 2"/>
          <p:cNvSpPr>
            <a:spLocks noGrp="1"/>
          </p:cNvSpPr>
          <p:nvPr>
            <p:ph idx="1"/>
          </p:nvPr>
        </p:nvSpPr>
        <p:spPr/>
        <p:txBody>
          <a:bodyPr>
            <a:normAutofit lnSpcReduction="10000"/>
          </a:bodyPr>
          <a:lstStyle/>
          <a:p>
            <a:pPr>
              <a:buSzPct val="100000"/>
              <a:buFont typeface="Wingdings" charset="0"/>
              <a:buChar char="§"/>
              <a:defRPr/>
            </a:pPr>
            <a:endParaRPr lang="en-US" dirty="0" smtClean="0"/>
          </a:p>
          <a:p>
            <a:pPr>
              <a:buSzPct val="100000"/>
              <a:buFont typeface="Arial" panose="020B0604020202020204" pitchFamily="34" charset="0"/>
              <a:buChar char="•"/>
              <a:defRPr/>
            </a:pPr>
            <a:r>
              <a:rPr lang="en-US" sz="3200" dirty="0" smtClean="0"/>
              <a:t>Send </a:t>
            </a:r>
            <a:r>
              <a:rPr lang="en-US" sz="3200" dirty="0"/>
              <a:t>email to PI and </a:t>
            </a:r>
            <a:r>
              <a:rPr lang="en-US" sz="3200" dirty="0" smtClean="0"/>
              <a:t>departmental contact</a:t>
            </a:r>
          </a:p>
          <a:p>
            <a:pPr>
              <a:buSzPct val="100000"/>
              <a:buFont typeface="Arial" panose="020B0604020202020204" pitchFamily="34" charset="0"/>
              <a:buChar char="•"/>
              <a:defRPr/>
            </a:pPr>
            <a:endParaRPr lang="en-US" sz="3200" dirty="0"/>
          </a:p>
          <a:p>
            <a:pPr>
              <a:buSzPct val="100000"/>
              <a:buFont typeface="Arial" panose="020B0604020202020204" pitchFamily="34" charset="0"/>
              <a:buChar char="•"/>
              <a:defRPr/>
            </a:pPr>
            <a:r>
              <a:rPr lang="en-US" sz="3200" dirty="0" smtClean="0"/>
              <a:t>Cost </a:t>
            </a:r>
            <a:r>
              <a:rPr lang="en-US" sz="3200" dirty="0"/>
              <a:t>share </a:t>
            </a:r>
            <a:r>
              <a:rPr lang="en-US" sz="3200" dirty="0" smtClean="0"/>
              <a:t>companion fund </a:t>
            </a:r>
            <a:r>
              <a:rPr lang="en-US" sz="3200" dirty="0"/>
              <a:t>will be set up to correspond with the sponsor </a:t>
            </a:r>
            <a:r>
              <a:rPr lang="en-US" sz="3200" dirty="0" smtClean="0"/>
              <a:t>fund. The </a:t>
            </a:r>
            <a:r>
              <a:rPr lang="en-US" sz="3200" dirty="0"/>
              <a:t>fund will start with 8 and the last five digits will tie to the sponsor fund</a:t>
            </a:r>
            <a:r>
              <a:rPr lang="en-US" sz="3200" dirty="0" smtClean="0"/>
              <a:t>.</a:t>
            </a:r>
          </a:p>
          <a:p>
            <a:pPr>
              <a:buSzPct val="100000"/>
              <a:buFont typeface="Arial" panose="020B0604020202020204" pitchFamily="34" charset="0"/>
              <a:buChar char="•"/>
              <a:defRPr/>
            </a:pPr>
            <a:endParaRPr lang="en-US" sz="3200" dirty="0"/>
          </a:p>
          <a:p>
            <a:pPr>
              <a:buSzPct val="100000"/>
              <a:buFont typeface="Arial" panose="020B0604020202020204" pitchFamily="34" charset="0"/>
              <a:buChar char="•"/>
              <a:defRPr/>
            </a:pPr>
            <a:r>
              <a:rPr lang="en-US" sz="3200" dirty="0" smtClean="0"/>
              <a:t>Load </a:t>
            </a:r>
            <a:r>
              <a:rPr lang="en-US" sz="3200" dirty="0"/>
              <a:t>sponsor budget and cost share budget </a:t>
            </a:r>
            <a:r>
              <a:rPr lang="en-US" sz="3200" dirty="0" smtClean="0"/>
              <a:t>into Banner</a:t>
            </a:r>
            <a:endParaRPr lang="en-US" sz="3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65100" y="76200"/>
            <a:ext cx="8885238" cy="609600"/>
          </a:xfrm>
        </p:spPr>
        <p:txBody>
          <a:bodyPr/>
          <a:lstStyle/>
          <a:p>
            <a:r>
              <a:rPr lang="en-US" altLang="en-US" smtClean="0"/>
              <a:t>How do I transfer funds to cover cost share expenditures?</a:t>
            </a:r>
          </a:p>
        </p:txBody>
      </p:sp>
      <p:sp>
        <p:nvSpPr>
          <p:cNvPr id="51203" name="Content Placeholder 2"/>
          <p:cNvSpPr>
            <a:spLocks noGrp="1"/>
          </p:cNvSpPr>
          <p:nvPr>
            <p:ph idx="1"/>
          </p:nvPr>
        </p:nvSpPr>
        <p:spPr/>
        <p:txBody>
          <a:bodyPr/>
          <a:lstStyle/>
          <a:p>
            <a:endParaRPr lang="en-US" altLang="en-US" sz="3200" smtClean="0"/>
          </a:p>
          <a:p>
            <a:pPr>
              <a:buFont typeface="Arial" charset="0"/>
              <a:buChar char="•"/>
            </a:pPr>
            <a:r>
              <a:rPr lang="en-US" altLang="en-US" sz="3200" smtClean="0"/>
              <a:t>The transfer of funds to the cost share fund needs to be timely.  It is important that expenses occurred in a fiscal year are covered within the same year.</a:t>
            </a:r>
          </a:p>
          <a:p>
            <a:pPr>
              <a:buFont typeface="Arial" charset="0"/>
              <a:buChar char="•"/>
            </a:pPr>
            <a:r>
              <a:rPr lang="en-US" altLang="en-US" sz="3200" smtClean="0"/>
              <a:t>A Request for Budget Transfer form needs to be completed.  The form needs to be mailed to Budget at mail stop 9602.</a:t>
            </a:r>
          </a:p>
          <a:p>
            <a:pPr>
              <a:buFont typeface="Arial" charset="0"/>
              <a:buChar char="•"/>
            </a:pPr>
            <a:r>
              <a:rPr lang="en-US" altLang="en-US" sz="3200" smtClean="0"/>
              <a:t>See attached sample.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2400" y="76200"/>
            <a:ext cx="8885238" cy="609600"/>
          </a:xfrm>
        </p:spPr>
        <p:txBody>
          <a:bodyPr/>
          <a:lstStyle/>
          <a:p>
            <a:r>
              <a:rPr lang="en-US" altLang="en-US" smtClean="0"/>
              <a:t>Types of Cost Share</a:t>
            </a:r>
          </a:p>
        </p:txBody>
      </p:sp>
      <p:sp>
        <p:nvSpPr>
          <p:cNvPr id="3" name="Content Placeholder 2"/>
          <p:cNvSpPr>
            <a:spLocks noGrp="1"/>
          </p:cNvSpPr>
          <p:nvPr>
            <p:ph idx="1"/>
          </p:nvPr>
        </p:nvSpPr>
        <p:spPr/>
        <p:txBody>
          <a:bodyPr>
            <a:normAutofit/>
          </a:bodyPr>
          <a:lstStyle/>
          <a:p>
            <a:pPr marL="0" indent="0">
              <a:buFont typeface="Wingdings" charset="0"/>
              <a:buNone/>
              <a:defRPr/>
            </a:pPr>
            <a:r>
              <a:rPr lang="en-US" sz="3200" dirty="0" smtClean="0"/>
              <a:t>Two Types of Cost Share:</a:t>
            </a:r>
          </a:p>
          <a:p>
            <a:pPr>
              <a:buFont typeface="Arial" panose="020B0604020202020204" pitchFamily="34" charset="0"/>
              <a:buChar char="•"/>
              <a:defRPr/>
            </a:pPr>
            <a:r>
              <a:rPr lang="en-US" dirty="0" smtClean="0"/>
              <a:t>Mandatory Cost Share</a:t>
            </a:r>
          </a:p>
          <a:p>
            <a:pPr>
              <a:buFont typeface="Arial" panose="020B0604020202020204" pitchFamily="34" charset="0"/>
              <a:buChar char="•"/>
              <a:defRPr/>
            </a:pPr>
            <a:r>
              <a:rPr lang="en-US" dirty="0" smtClean="0"/>
              <a:t>Voluntary Cost Share</a:t>
            </a:r>
          </a:p>
          <a:p>
            <a:pPr lvl="1">
              <a:buFont typeface="Arial" panose="020B0604020202020204" pitchFamily="34" charset="0"/>
              <a:buChar char="•"/>
              <a:defRPr/>
            </a:pPr>
            <a:r>
              <a:rPr lang="en-US" dirty="0" smtClean="0"/>
              <a:t>Voluntary Committed  </a:t>
            </a:r>
          </a:p>
          <a:p>
            <a:pPr lvl="1">
              <a:buFont typeface="Arial" panose="020B0604020202020204" pitchFamily="34" charset="0"/>
              <a:buChar char="•"/>
              <a:defRPr/>
            </a:pPr>
            <a:r>
              <a:rPr lang="en-US" dirty="0" smtClean="0"/>
              <a:t>Voluntary Uncommitted</a:t>
            </a:r>
          </a:p>
          <a:p>
            <a:pPr marL="457200" lvl="1" indent="0">
              <a:buFontTx/>
              <a:buNone/>
              <a:defRPr/>
            </a:pPr>
            <a:endParaRPr lang="en-US" sz="2000" dirty="0" smtClean="0"/>
          </a:p>
          <a:p>
            <a:pPr marL="0" indent="0">
              <a:buFont typeface="Wingdings" charset="0"/>
              <a:buNone/>
              <a:defRPr/>
            </a:pPr>
            <a:r>
              <a:rPr lang="en-US" sz="3200" dirty="0" smtClean="0"/>
              <a:t>Charges under these two types of cost share will either be:</a:t>
            </a:r>
          </a:p>
          <a:p>
            <a:pPr>
              <a:buFont typeface="Arial" panose="020B0604020202020204" pitchFamily="34" charset="0"/>
              <a:buChar char="•"/>
              <a:defRPr/>
            </a:pPr>
            <a:r>
              <a:rPr lang="en-US" dirty="0" smtClean="0"/>
              <a:t>Cash Charges</a:t>
            </a:r>
          </a:p>
          <a:p>
            <a:pPr>
              <a:buFont typeface="Arial" panose="020B0604020202020204" pitchFamily="34" charset="0"/>
              <a:buChar char="•"/>
              <a:defRPr/>
            </a:pPr>
            <a:r>
              <a:rPr lang="en-US" dirty="0" smtClean="0"/>
              <a:t>In-Kind Charges</a:t>
            </a:r>
            <a:endParaRPr lang="en-US" dirty="0"/>
          </a:p>
          <a:p>
            <a:pPr marL="0" indent="0">
              <a:buFont typeface="Wingdings" charset="0"/>
              <a:buNone/>
              <a:defRPr/>
            </a:pP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52400" y="76200"/>
            <a:ext cx="8839200" cy="630238"/>
          </a:xfrm>
        </p:spPr>
        <p:txBody>
          <a:bodyPr/>
          <a:lstStyle/>
          <a:p>
            <a:r>
              <a:rPr lang="en-US" altLang="en-US" smtClean="0"/>
              <a:t>Indirect Cost on Cost Share</a:t>
            </a:r>
          </a:p>
        </p:txBody>
      </p:sp>
      <p:sp>
        <p:nvSpPr>
          <p:cNvPr id="52227" name="Content Placeholder 2"/>
          <p:cNvSpPr>
            <a:spLocks noGrp="1"/>
          </p:cNvSpPr>
          <p:nvPr>
            <p:ph idx="1"/>
          </p:nvPr>
        </p:nvSpPr>
        <p:spPr>
          <a:xfrm>
            <a:off x="457200" y="1676400"/>
            <a:ext cx="8229600" cy="4525963"/>
          </a:xfrm>
        </p:spPr>
        <p:txBody>
          <a:bodyPr/>
          <a:lstStyle/>
          <a:p>
            <a:pPr>
              <a:lnSpc>
                <a:spcPct val="80000"/>
              </a:lnSpc>
              <a:buFont typeface="Arial" charset="0"/>
              <a:buChar char="•"/>
            </a:pPr>
            <a:r>
              <a:rPr lang="en-US" altLang="en-US" sz="2400" smtClean="0"/>
              <a:t>Indirect Cost that is allowable as cost share will be directly posted to the companion cost share fund.  A budget will be set up for the indirect cost on the cost share fund.   The indirect cost will post to the cost share fund at year end or during project close out.</a:t>
            </a:r>
          </a:p>
          <a:p>
            <a:pPr>
              <a:lnSpc>
                <a:spcPct val="80000"/>
              </a:lnSpc>
              <a:buFont typeface="Arial" charset="0"/>
              <a:buChar char="•"/>
            </a:pPr>
            <a:r>
              <a:rPr lang="en-US" altLang="en-US" sz="2400" smtClean="0"/>
              <a:t>This will go into affect with funds that were awarded after the cost share policy became effective.</a:t>
            </a:r>
          </a:p>
          <a:p>
            <a:pPr>
              <a:lnSpc>
                <a:spcPct val="80000"/>
              </a:lnSpc>
              <a:buFont typeface="Arial" charset="0"/>
              <a:buChar char="•"/>
            </a:pPr>
            <a:r>
              <a:rPr lang="en-US" altLang="en-US" sz="2400" smtClean="0"/>
              <a:t>The entry will not impact the department.</a:t>
            </a:r>
          </a:p>
          <a:p>
            <a:pPr lvl="1">
              <a:lnSpc>
                <a:spcPct val="80000"/>
              </a:lnSpc>
              <a:buFont typeface="Arial" charset="0"/>
              <a:buChar char="•"/>
            </a:pPr>
            <a:endParaRPr lang="en-US" altLang="en-US" sz="1000" smtClean="0"/>
          </a:p>
          <a:p>
            <a:pPr>
              <a:lnSpc>
                <a:spcPct val="80000"/>
              </a:lnSpc>
              <a:buFont typeface="Arial" charset="0"/>
              <a:buChar char="•"/>
            </a:pPr>
            <a:r>
              <a:rPr lang="en-US" altLang="en-US" sz="2400" smtClean="0"/>
              <a:t>See Indirect Cost Rates</a:t>
            </a:r>
          </a:p>
          <a:p>
            <a:pPr lvl="1">
              <a:lnSpc>
                <a:spcPct val="80000"/>
              </a:lnSpc>
              <a:buFont typeface="Arial" charset="0"/>
              <a:buChar char="•"/>
            </a:pPr>
            <a:r>
              <a:rPr lang="en-US" altLang="en-US" sz="2300" smtClean="0">
                <a:solidFill>
                  <a:srgbClr val="0070C0"/>
                </a:solidFill>
                <a:hlinkClick r:id="rId2"/>
              </a:rPr>
              <a:t>http://www.controller.msstate.edu/docs/FArate_fy2008.pdf</a:t>
            </a:r>
            <a:endParaRPr lang="en-US" altLang="en-US" sz="2300" smtClean="0">
              <a:solidFill>
                <a:srgbClr val="0070C0"/>
              </a:solidFill>
            </a:endParaRPr>
          </a:p>
          <a:p>
            <a:pPr lvl="1">
              <a:lnSpc>
                <a:spcPct val="80000"/>
              </a:lnSpc>
              <a:buFont typeface="Arial" charset="0"/>
              <a:buChar char="•"/>
            </a:pPr>
            <a:endParaRPr lang="en-US" altLang="en-US" sz="1100" smtClean="0"/>
          </a:p>
          <a:p>
            <a:pPr>
              <a:lnSpc>
                <a:spcPct val="80000"/>
              </a:lnSpc>
              <a:buFont typeface="Arial" charset="0"/>
              <a:buChar char="•"/>
            </a:pPr>
            <a:r>
              <a:rPr lang="en-US" altLang="en-US" sz="2400" smtClean="0"/>
              <a:t>Important</a:t>
            </a:r>
          </a:p>
          <a:p>
            <a:pPr lvl="1">
              <a:lnSpc>
                <a:spcPct val="80000"/>
              </a:lnSpc>
              <a:buFont typeface="Arial" charset="0"/>
              <a:buChar char="•"/>
            </a:pPr>
            <a:r>
              <a:rPr lang="en-US" altLang="en-US" sz="2000" smtClean="0"/>
              <a:t>Be sure to use the Indirect Rate that corresponds to the activity.</a:t>
            </a:r>
          </a:p>
        </p:txBody>
      </p:sp>
      <p:pic>
        <p:nvPicPr>
          <p:cNvPr id="5222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706438"/>
            <a:ext cx="103505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06438"/>
            <a:ext cx="10668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65100" y="76200"/>
            <a:ext cx="8885238" cy="609600"/>
          </a:xfrm>
        </p:spPr>
        <p:txBody>
          <a:bodyPr/>
          <a:lstStyle/>
          <a:p>
            <a:r>
              <a:rPr lang="en-US" altLang="en-US" smtClean="0"/>
              <a:t>Cost Share/Match</a:t>
            </a:r>
          </a:p>
        </p:txBody>
      </p:sp>
      <p:sp>
        <p:nvSpPr>
          <p:cNvPr id="4" name="Content Placeholder 2"/>
          <p:cNvSpPr>
            <a:spLocks noGrp="1"/>
          </p:cNvSpPr>
          <p:nvPr>
            <p:ph idx="1"/>
          </p:nvPr>
        </p:nvSpPr>
        <p:spPr>
          <a:xfrm>
            <a:off x="457200" y="1447800"/>
            <a:ext cx="8229600" cy="4525963"/>
          </a:xfrm>
        </p:spPr>
        <p:txBody>
          <a:bodyPr>
            <a:normAutofit lnSpcReduction="10000"/>
          </a:bodyPr>
          <a:lstStyle/>
          <a:p>
            <a:pPr>
              <a:buFont typeface="Arial" panose="020B0604020202020204" pitchFamily="34" charset="0"/>
              <a:buChar char="•"/>
              <a:defRPr/>
            </a:pPr>
            <a:r>
              <a:rPr lang="en-US" dirty="0"/>
              <a:t>Review contract for cost share </a:t>
            </a:r>
            <a:r>
              <a:rPr lang="en-US" dirty="0" smtClean="0"/>
              <a:t>requirements</a:t>
            </a:r>
            <a:r>
              <a:rPr lang="en-US" dirty="0"/>
              <a:t>.</a:t>
            </a:r>
            <a:endParaRPr lang="en-US" dirty="0" smtClean="0"/>
          </a:p>
          <a:p>
            <a:pPr>
              <a:buFont typeface="Arial" panose="020B0604020202020204" pitchFamily="34" charset="0"/>
              <a:buChar char="•"/>
              <a:defRPr/>
            </a:pPr>
            <a:endParaRPr lang="en-US" sz="1400" dirty="0"/>
          </a:p>
          <a:p>
            <a:pPr>
              <a:buFont typeface="Arial" panose="020B0604020202020204" pitchFamily="34" charset="0"/>
              <a:buChar char="•"/>
              <a:defRPr/>
            </a:pPr>
            <a:r>
              <a:rPr lang="en-US" dirty="0"/>
              <a:t>All cost share </a:t>
            </a:r>
            <a:r>
              <a:rPr lang="en-US" dirty="0" smtClean="0"/>
              <a:t>expenditures must </a:t>
            </a:r>
            <a:r>
              <a:rPr lang="en-US" dirty="0"/>
              <a:t>be incurred within the cost share fund</a:t>
            </a:r>
            <a:r>
              <a:rPr lang="en-US" dirty="0" smtClean="0"/>
              <a:t>. (exception is tuition on a GRA that post to the sponsor fund)</a:t>
            </a:r>
          </a:p>
          <a:p>
            <a:pPr>
              <a:buFont typeface="Arial" panose="020B0604020202020204" pitchFamily="34" charset="0"/>
              <a:buChar char="•"/>
              <a:defRPr/>
            </a:pPr>
            <a:endParaRPr lang="en-US" sz="1400" dirty="0"/>
          </a:p>
          <a:p>
            <a:pPr>
              <a:buFont typeface="Arial" panose="020B0604020202020204" pitchFamily="34" charset="0"/>
              <a:buChar char="•"/>
              <a:defRPr/>
            </a:pPr>
            <a:r>
              <a:rPr lang="en-US" dirty="0"/>
              <a:t>Any cost required to complete the objectives and not covered by the sponsor should be considered cost share</a:t>
            </a:r>
            <a:r>
              <a:rPr lang="en-US" dirty="0" smtClean="0"/>
              <a:t>.</a:t>
            </a:r>
          </a:p>
          <a:p>
            <a:pPr>
              <a:buFont typeface="Arial" panose="020B0604020202020204" pitchFamily="34" charset="0"/>
              <a:buChar char="•"/>
              <a:defRPr/>
            </a:pPr>
            <a:endParaRPr lang="en-US" sz="1400" dirty="0"/>
          </a:p>
          <a:p>
            <a:pPr>
              <a:buFont typeface="Arial" panose="020B0604020202020204" pitchFamily="34" charset="0"/>
              <a:buChar char="•"/>
              <a:defRPr/>
            </a:pPr>
            <a:r>
              <a:rPr lang="en-US" dirty="0" smtClean="0"/>
              <a:t>Use Request </a:t>
            </a:r>
            <a:r>
              <a:rPr lang="en-US" dirty="0"/>
              <a:t>for Budget </a:t>
            </a:r>
            <a:r>
              <a:rPr lang="en-US" dirty="0" smtClean="0"/>
              <a:t>Transfer form</a:t>
            </a:r>
            <a:endParaRPr lang="en-US" dirty="0"/>
          </a:p>
        </p:txBody>
      </p:sp>
      <p:pic>
        <p:nvPicPr>
          <p:cNvPr id="5325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4958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52400" y="76200"/>
            <a:ext cx="8534400" cy="609600"/>
          </a:xfrm>
        </p:spPr>
        <p:txBody>
          <a:bodyPr/>
          <a:lstStyle/>
          <a:p>
            <a:r>
              <a:rPr lang="en-US" altLang="en-US" smtClean="0"/>
              <a:t>Effort on Federally Sponsored Projects</a:t>
            </a:r>
          </a:p>
        </p:txBody>
      </p:sp>
      <p:sp>
        <p:nvSpPr>
          <p:cNvPr id="54275" name="Content Placeholder 2"/>
          <p:cNvSpPr>
            <a:spLocks noGrp="1"/>
          </p:cNvSpPr>
          <p:nvPr>
            <p:ph idx="1"/>
          </p:nvPr>
        </p:nvSpPr>
        <p:spPr/>
        <p:txBody>
          <a:bodyPr/>
          <a:lstStyle/>
          <a:p>
            <a:endParaRPr lang="en-US" altLang="en-US" smtClean="0"/>
          </a:p>
          <a:p>
            <a:pPr>
              <a:buFont typeface="Arial" charset="0"/>
              <a:buChar char="•"/>
            </a:pPr>
            <a:r>
              <a:rPr lang="en-US" altLang="en-US" smtClean="0"/>
              <a:t>If we have not budgeted for a faculty member or senior researcher on the sponsor fund, then cost share should be provided.</a:t>
            </a:r>
          </a:p>
          <a:p>
            <a:pPr>
              <a:buFont typeface="Arial" charset="0"/>
              <a:buChar char="•"/>
            </a:pPr>
            <a:endParaRPr lang="en-US" altLang="en-US" smtClean="0"/>
          </a:p>
          <a:p>
            <a:pPr>
              <a:buFont typeface="Arial" charset="0"/>
              <a:buChar char="•"/>
            </a:pPr>
            <a:r>
              <a:rPr lang="en-US" altLang="en-US" smtClean="0"/>
              <a:t>A cost share fund will be set up and expenditures will need to post with in the time period of the award.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65100" y="76200"/>
            <a:ext cx="8885238" cy="609600"/>
          </a:xfrm>
        </p:spPr>
        <p:txBody>
          <a:bodyPr/>
          <a:lstStyle/>
          <a:p>
            <a:r>
              <a:rPr lang="en-US" altLang="en-US" smtClean="0"/>
              <a:t>In-kind and/or 3</a:t>
            </a:r>
            <a:r>
              <a:rPr lang="en-US" altLang="en-US" baseline="30000" smtClean="0"/>
              <a:t>rd</a:t>
            </a:r>
            <a:r>
              <a:rPr lang="en-US" altLang="en-US" smtClean="0"/>
              <a:t> Party Cost Share</a:t>
            </a:r>
          </a:p>
        </p:txBody>
      </p:sp>
      <p:sp>
        <p:nvSpPr>
          <p:cNvPr id="55299" name="Content Placeholder 2"/>
          <p:cNvSpPr>
            <a:spLocks noGrp="1"/>
          </p:cNvSpPr>
          <p:nvPr>
            <p:ph idx="1"/>
          </p:nvPr>
        </p:nvSpPr>
        <p:spPr/>
        <p:txBody>
          <a:bodyPr/>
          <a:lstStyle/>
          <a:p>
            <a:pPr>
              <a:buFont typeface="Arial" charset="0"/>
              <a:buChar char="•"/>
            </a:pPr>
            <a:r>
              <a:rPr lang="en-US" altLang="en-US" smtClean="0"/>
              <a:t>This type of cost share is not posted to the cost share fund.</a:t>
            </a:r>
          </a:p>
          <a:p>
            <a:pPr>
              <a:buFont typeface="Arial" charset="0"/>
              <a:buChar char="•"/>
            </a:pPr>
            <a:r>
              <a:rPr lang="en-US" altLang="en-US" smtClean="0"/>
              <a:t>This cost share must be approved in the budget.  </a:t>
            </a:r>
          </a:p>
          <a:p>
            <a:pPr>
              <a:buFont typeface="Arial" charset="0"/>
              <a:buChar char="•"/>
            </a:pPr>
            <a:r>
              <a:rPr lang="en-US" altLang="en-US" smtClean="0"/>
              <a:t>The department will request the documentation from the provider.  The documentation should be sent to Sponsored Program Accounting to be included in the invoice and/or financial report to the sponsor. </a:t>
            </a:r>
          </a:p>
          <a:p>
            <a:pPr>
              <a:buFont typeface="Arial" charset="0"/>
              <a:buChar char="•"/>
            </a:pPr>
            <a:r>
              <a:rPr lang="en-US" altLang="en-US" smtClean="0"/>
              <a:t>We will only report the actual cost share provided and not what was committed to at the time of the proposal.</a:t>
            </a:r>
          </a:p>
          <a:p>
            <a:pPr>
              <a:buFont typeface="Arial" charset="0"/>
              <a:buChar char="•"/>
            </a:pPr>
            <a:r>
              <a:rPr lang="en-US" altLang="en-US" smtClean="0"/>
              <a:t>A sample of a letter has been provided.</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65100" y="76200"/>
            <a:ext cx="8885238" cy="609600"/>
          </a:xfrm>
        </p:spPr>
        <p:txBody>
          <a:bodyPr/>
          <a:lstStyle/>
          <a:p>
            <a:r>
              <a:rPr lang="en-US" altLang="en-US" smtClean="0"/>
              <a:t>Cost Transfers on Cost Share Funds</a:t>
            </a:r>
          </a:p>
        </p:txBody>
      </p:sp>
      <p:sp>
        <p:nvSpPr>
          <p:cNvPr id="56323" name="Content Placeholder 2"/>
          <p:cNvSpPr>
            <a:spLocks noGrp="1"/>
          </p:cNvSpPr>
          <p:nvPr>
            <p:ph idx="1"/>
          </p:nvPr>
        </p:nvSpPr>
        <p:spPr>
          <a:xfrm>
            <a:off x="457200" y="990600"/>
            <a:ext cx="8229600" cy="1935163"/>
          </a:xfrm>
        </p:spPr>
        <p:txBody>
          <a:bodyPr/>
          <a:lstStyle/>
          <a:p>
            <a:pPr>
              <a:lnSpc>
                <a:spcPct val="90000"/>
              </a:lnSpc>
              <a:buFont typeface="Arial" charset="0"/>
              <a:buChar char="•"/>
            </a:pPr>
            <a:r>
              <a:rPr lang="en-US" altLang="en-US" sz="2700" smtClean="0"/>
              <a:t>Cost transfer is moving a cost from one </a:t>
            </a:r>
            <a:r>
              <a:rPr lang="en-US" altLang="en-US" sz="2700" u="sng" smtClean="0"/>
              <a:t>fund</a:t>
            </a:r>
            <a:r>
              <a:rPr lang="en-US" altLang="en-US" sz="2700" smtClean="0"/>
              <a:t> to another.  </a:t>
            </a:r>
          </a:p>
          <a:p>
            <a:pPr>
              <a:lnSpc>
                <a:spcPct val="90000"/>
              </a:lnSpc>
              <a:buFont typeface="Arial" charset="0"/>
              <a:buChar char="•"/>
            </a:pPr>
            <a:endParaRPr lang="en-US" altLang="en-US" sz="400" smtClean="0"/>
          </a:p>
          <a:p>
            <a:pPr>
              <a:lnSpc>
                <a:spcPct val="90000"/>
              </a:lnSpc>
              <a:buFont typeface="Arial" charset="0"/>
              <a:buChar char="•"/>
            </a:pPr>
            <a:r>
              <a:rPr lang="en-US" altLang="en-US" sz="2700" smtClean="0"/>
              <a:t>Cost transfer should be applicable and allowable on the project the expense is being moved to.</a:t>
            </a:r>
          </a:p>
        </p:txBody>
      </p:sp>
      <p:sp>
        <p:nvSpPr>
          <p:cNvPr id="56324" name="Content Placeholder 2"/>
          <p:cNvSpPr txBox="1">
            <a:spLocks/>
          </p:cNvSpPr>
          <p:nvPr/>
        </p:nvSpPr>
        <p:spPr bwMode="auto">
          <a:xfrm>
            <a:off x="457200" y="2819400"/>
            <a:ext cx="5410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folHlink"/>
              </a:buClr>
              <a:buFont typeface="Wingdings" pitchFamily="2" charset="2"/>
              <a:buChar char="§"/>
              <a:defRPr sz="2800">
                <a:solidFill>
                  <a:schemeClr val="tx1"/>
                </a:solidFill>
                <a:latin typeface="Calibri" pitchFamily="34" charset="0"/>
                <a:ea typeface="MS PGothic" pitchFamily="34" charset="-128"/>
              </a:defRPr>
            </a:lvl1pPr>
            <a:lvl2pPr marL="742950" indent="-285750" eaLnBrk="0" hangingPunct="0">
              <a:spcBef>
                <a:spcPct val="20000"/>
              </a:spcBef>
              <a:buClr>
                <a:schemeClr val="folHlink"/>
              </a:buClr>
              <a:buChar char="–"/>
              <a:defRPr sz="2400">
                <a:solidFill>
                  <a:schemeClr val="tx1"/>
                </a:solidFill>
                <a:latin typeface="Calibri" pitchFamily="34" charset="0"/>
                <a:ea typeface="MS PGothic" pitchFamily="34" charset="-128"/>
              </a:defRPr>
            </a:lvl2pPr>
            <a:lvl3pPr marL="1143000" indent="-228600" eaLnBrk="0" hangingPunct="0">
              <a:spcBef>
                <a:spcPct val="20000"/>
              </a:spcBef>
              <a:buClr>
                <a:schemeClr val="folHlink"/>
              </a:buClr>
              <a:buChar char="•"/>
              <a:defRPr sz="2000">
                <a:solidFill>
                  <a:schemeClr val="tx1"/>
                </a:solidFill>
                <a:latin typeface="Calibri" pitchFamily="34" charset="0"/>
                <a:ea typeface="MS PGothic" pitchFamily="34" charset="-128"/>
              </a:defRPr>
            </a:lvl3pPr>
            <a:lvl4pPr marL="1600200" indent="-228600" eaLnBrk="0" hangingPunct="0">
              <a:spcBef>
                <a:spcPct val="20000"/>
              </a:spcBef>
              <a:buClr>
                <a:schemeClr val="folHlink"/>
              </a:buClr>
              <a:buChar char="–"/>
              <a:defRPr sz="2000">
                <a:solidFill>
                  <a:schemeClr val="tx1"/>
                </a:solidFill>
                <a:latin typeface="Calibri" pitchFamily="34" charset="0"/>
                <a:ea typeface="MS PGothic" pitchFamily="34" charset="-128"/>
              </a:defRPr>
            </a:lvl4pPr>
            <a:lvl5pPr marL="2057400" indent="-228600" eaLnBrk="0" hangingPunct="0">
              <a:spcBef>
                <a:spcPct val="20000"/>
              </a:spcBef>
              <a:buClr>
                <a:schemeClr val="folHlink"/>
              </a:buClr>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lr>
                <a:schemeClr val="folHlink"/>
              </a:buClr>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lr>
                <a:schemeClr val="folHlink"/>
              </a:buClr>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lr>
                <a:schemeClr val="folHlink"/>
              </a:buClr>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lr>
                <a:schemeClr val="folHlink"/>
              </a:buClr>
              <a:buChar char="»"/>
              <a:defRPr sz="2000">
                <a:solidFill>
                  <a:schemeClr val="tx1"/>
                </a:solidFill>
                <a:latin typeface="Calibri" pitchFamily="34" charset="0"/>
                <a:ea typeface="MS PGothic" pitchFamily="34" charset="-128"/>
              </a:defRPr>
            </a:lvl9pPr>
          </a:lstStyle>
          <a:p>
            <a:pPr eaLnBrk="1" hangingPunct="1">
              <a:lnSpc>
                <a:spcPct val="90000"/>
              </a:lnSpc>
              <a:spcBef>
                <a:spcPts val="1200"/>
              </a:spcBef>
              <a:buClrTx/>
              <a:buFont typeface="Arial" charset="0"/>
              <a:buChar char="•"/>
            </a:pPr>
            <a:r>
              <a:rPr lang="en-US" altLang="en-US" sz="2700"/>
              <a:t>Cost transfers should be done as timely as possible.  Cost transfers done more than 90 days after the date of the expenditure will have to be explained and may not be allowed.  If not allowed the charge will have to be covered by departmental funds.</a:t>
            </a:r>
          </a:p>
        </p:txBody>
      </p:sp>
      <p:pic>
        <p:nvPicPr>
          <p:cNvPr id="5632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07075" y="3048000"/>
            <a:ext cx="31083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65100" y="76200"/>
            <a:ext cx="8885238" cy="609600"/>
          </a:xfrm>
        </p:spPr>
        <p:txBody>
          <a:bodyPr/>
          <a:lstStyle/>
          <a:p>
            <a:r>
              <a:rPr lang="en-US" altLang="en-US" smtClean="0"/>
              <a:t>Reconciliation and Project Close-Out</a:t>
            </a:r>
          </a:p>
        </p:txBody>
      </p:sp>
      <p:sp>
        <p:nvSpPr>
          <p:cNvPr id="4" name="Content Placeholder 2"/>
          <p:cNvSpPr>
            <a:spLocks noGrp="1"/>
          </p:cNvSpPr>
          <p:nvPr>
            <p:ph idx="1"/>
          </p:nvPr>
        </p:nvSpPr>
        <p:spPr/>
        <p:txBody>
          <a:bodyPr>
            <a:normAutofit lnSpcReduction="10000"/>
          </a:bodyPr>
          <a:lstStyle/>
          <a:p>
            <a:pPr>
              <a:lnSpc>
                <a:spcPct val="90000"/>
              </a:lnSpc>
              <a:spcBef>
                <a:spcPts val="1200"/>
              </a:spcBef>
              <a:buFont typeface="Arial" panose="020B0604020202020204" pitchFamily="34" charset="0"/>
              <a:buChar char="•"/>
              <a:defRPr/>
            </a:pPr>
            <a:r>
              <a:rPr lang="en-US" dirty="0" smtClean="0"/>
              <a:t>Reconcile </a:t>
            </a:r>
            <a:r>
              <a:rPr lang="en-US" dirty="0"/>
              <a:t>the restricted </a:t>
            </a:r>
            <a:r>
              <a:rPr lang="en-US" dirty="0" smtClean="0"/>
              <a:t>fund and cost share fund. The </a:t>
            </a:r>
            <a:r>
              <a:rPr lang="en-US" dirty="0"/>
              <a:t>monthly reconciliation should be reviewed by the Principle Investigator.</a:t>
            </a:r>
          </a:p>
          <a:p>
            <a:pPr>
              <a:lnSpc>
                <a:spcPct val="90000"/>
              </a:lnSpc>
              <a:spcBef>
                <a:spcPts val="1200"/>
              </a:spcBef>
              <a:buFont typeface="Arial" panose="020B0604020202020204" pitchFamily="34" charset="0"/>
              <a:buChar char="•"/>
              <a:defRPr/>
            </a:pPr>
            <a:r>
              <a:rPr lang="en-US" dirty="0" smtClean="0"/>
              <a:t>Sponsored </a:t>
            </a:r>
            <a:r>
              <a:rPr lang="en-US" dirty="0"/>
              <a:t>Programs Accounting will prepare a close-out sheet </a:t>
            </a:r>
            <a:r>
              <a:rPr lang="en-US" dirty="0" smtClean="0"/>
              <a:t>for the sponsor and cost share fund to </a:t>
            </a:r>
            <a:r>
              <a:rPr lang="en-US" dirty="0"/>
              <a:t>ensure that all </a:t>
            </a:r>
            <a:r>
              <a:rPr lang="en-US" dirty="0" smtClean="0"/>
              <a:t>costs </a:t>
            </a:r>
            <a:r>
              <a:rPr lang="en-US" dirty="0"/>
              <a:t>are included in the final invoice to the sponsor.  This should be reviewed and signed by the budget manager and the PI.</a:t>
            </a:r>
          </a:p>
          <a:p>
            <a:pPr>
              <a:lnSpc>
                <a:spcPct val="90000"/>
              </a:lnSpc>
              <a:spcBef>
                <a:spcPts val="1200"/>
              </a:spcBef>
              <a:buFont typeface="Arial" panose="020B0604020202020204" pitchFamily="34" charset="0"/>
              <a:buChar char="•"/>
              <a:defRPr/>
            </a:pPr>
            <a:r>
              <a:rPr lang="en-US" dirty="0" smtClean="0"/>
              <a:t>Any </a:t>
            </a:r>
            <a:r>
              <a:rPr lang="en-US" dirty="0"/>
              <a:t>charges discovered after the </a:t>
            </a:r>
            <a:r>
              <a:rPr lang="en-US" dirty="0" smtClean="0"/>
              <a:t>final has </a:t>
            </a:r>
            <a:r>
              <a:rPr lang="en-US" dirty="0"/>
              <a:t>been submitted will have to be covered by the department if the sponsor will not accept a revised invoice. If this is discovered after the due date of the final, a revised invoice will not be submitted</a:t>
            </a:r>
            <a:r>
              <a:rPr lang="en-US" dirty="0" smtClean="0"/>
              <a:t>.</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65100" y="76200"/>
            <a:ext cx="8885238" cy="609600"/>
          </a:xfrm>
        </p:spPr>
        <p:txBody>
          <a:bodyPr/>
          <a:lstStyle/>
          <a:p>
            <a:r>
              <a:rPr lang="en-US" altLang="en-US" smtClean="0"/>
              <a:t>Time and Effort Report</a:t>
            </a:r>
          </a:p>
        </p:txBody>
      </p:sp>
      <p:sp>
        <p:nvSpPr>
          <p:cNvPr id="58371" name="Content Placeholder 2"/>
          <p:cNvSpPr>
            <a:spLocks noGrp="1"/>
          </p:cNvSpPr>
          <p:nvPr>
            <p:ph idx="1"/>
          </p:nvPr>
        </p:nvSpPr>
        <p:spPr/>
        <p:txBody>
          <a:bodyPr/>
          <a:lstStyle/>
          <a:p>
            <a:pPr>
              <a:lnSpc>
                <a:spcPct val="80000"/>
              </a:lnSpc>
              <a:spcBef>
                <a:spcPts val="1200"/>
              </a:spcBef>
              <a:buFont typeface="Arial" charset="0"/>
              <a:buChar char="•"/>
            </a:pPr>
            <a:r>
              <a:rPr lang="en-US" altLang="en-US" sz="2700" smtClean="0"/>
              <a:t>Cost share funds will need to be certified on the report.</a:t>
            </a:r>
          </a:p>
          <a:p>
            <a:pPr>
              <a:lnSpc>
                <a:spcPct val="80000"/>
              </a:lnSpc>
              <a:spcBef>
                <a:spcPts val="1200"/>
              </a:spcBef>
              <a:buFont typeface="Arial" charset="0"/>
              <a:buChar char="•"/>
            </a:pPr>
            <a:r>
              <a:rPr lang="en-US" altLang="en-US" sz="2700" smtClean="0"/>
              <a:t>Required per OMB Circular A-21</a:t>
            </a:r>
            <a:endParaRPr lang="en-US" altLang="en-US" sz="800" smtClean="0"/>
          </a:p>
          <a:p>
            <a:pPr>
              <a:lnSpc>
                <a:spcPct val="80000"/>
              </a:lnSpc>
              <a:spcBef>
                <a:spcPts val="1200"/>
              </a:spcBef>
              <a:buFont typeface="Arial" charset="0"/>
              <a:buChar char="•"/>
            </a:pPr>
            <a:r>
              <a:rPr lang="en-US" altLang="en-US" sz="2700" smtClean="0"/>
              <a:t>Print twice per year for 12 month employees and three times per year for 9 month employees.</a:t>
            </a:r>
            <a:endParaRPr lang="en-US" altLang="en-US" sz="800" smtClean="0"/>
          </a:p>
          <a:p>
            <a:pPr>
              <a:lnSpc>
                <a:spcPct val="80000"/>
              </a:lnSpc>
              <a:spcBef>
                <a:spcPts val="1200"/>
              </a:spcBef>
              <a:buFont typeface="Arial" charset="0"/>
              <a:buChar char="•"/>
            </a:pPr>
            <a:r>
              <a:rPr lang="en-US" altLang="en-US" sz="2700" smtClean="0"/>
              <a:t>If the level of effort is not accurate, then a Job Labor Redistribution Form (JLRF) should be completed and sent to payroll. The Confirmation of Effort report should be changed for each month and a copy of the JLRF attached.</a:t>
            </a:r>
            <a:endParaRPr lang="en-US" altLang="en-US" sz="800" smtClean="0"/>
          </a:p>
          <a:p>
            <a:pPr>
              <a:lnSpc>
                <a:spcPct val="80000"/>
              </a:lnSpc>
              <a:spcBef>
                <a:spcPts val="1200"/>
              </a:spcBef>
              <a:buFont typeface="Arial" charset="0"/>
              <a:buChar char="•"/>
            </a:pPr>
            <a:r>
              <a:rPr lang="en-US" altLang="en-US" sz="2700" smtClean="0"/>
              <a:t>Once the Confirmation of Effort is signed, changes to the effort will require a justification  and may not be allowed.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defRPr/>
            </a:pPr>
            <a:r>
              <a:rPr lang="en-US" sz="6700" dirty="0" smtClean="0">
                <a:solidFill>
                  <a:schemeClr val="accent2">
                    <a:lumMod val="75000"/>
                  </a:schemeClr>
                </a:solidFill>
              </a:rPr>
              <a:t>Questions??</a:t>
            </a:r>
            <a:r>
              <a:rPr lang="en-US" sz="6700" dirty="0" smtClean="0"/>
              <a:t/>
            </a:r>
            <a:br>
              <a:rPr lang="en-US" sz="6700" dirty="0" smtClean="0"/>
            </a:br>
            <a:endParaRPr lang="en-US" sz="2700" i="1" dirty="0"/>
          </a:p>
        </p:txBody>
      </p:sp>
      <p:pic>
        <p:nvPicPr>
          <p:cNvPr id="59395" name="Picture 2" descr="C:\Users\jbe2\AppData\Local\Microsoft\Windows\Temporary Internet Files\Content.IE5\6455H9N2\MP90044106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429000"/>
            <a:ext cx="265112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65100" y="76200"/>
            <a:ext cx="8885238" cy="609600"/>
          </a:xfrm>
        </p:spPr>
        <p:txBody>
          <a:bodyPr/>
          <a:lstStyle/>
          <a:p>
            <a:r>
              <a:rPr lang="en-US" altLang="en-US" smtClean="0"/>
              <a:t>Mandatory and Voluntary</a:t>
            </a:r>
          </a:p>
        </p:txBody>
      </p:sp>
      <p:sp>
        <p:nvSpPr>
          <p:cNvPr id="9218" name="Content Placeholder 2"/>
          <p:cNvSpPr>
            <a:spLocks noGrp="1"/>
          </p:cNvSpPr>
          <p:nvPr>
            <p:ph idx="1"/>
          </p:nvPr>
        </p:nvSpPr>
        <p:spPr/>
        <p:txBody>
          <a:bodyPr/>
          <a:lstStyle/>
          <a:p>
            <a:pPr>
              <a:buFont typeface="Arial" panose="020B0604020202020204" pitchFamily="34" charset="0"/>
              <a:buChar char="•"/>
              <a:defRPr/>
            </a:pPr>
            <a:r>
              <a:rPr lang="en-US" altLang="en-US" b="1" u="sng" dirty="0" smtClean="0"/>
              <a:t>Mandatory Cost Share</a:t>
            </a:r>
            <a:r>
              <a:rPr lang="en-US" altLang="en-US" b="1" dirty="0" smtClean="0"/>
              <a:t> </a:t>
            </a:r>
            <a:r>
              <a:rPr lang="en-US" altLang="en-US" dirty="0" smtClean="0"/>
              <a:t>is cost share that is required by the sponsor as a condition of the award.  Mandatory cost share must be recorded in the accounting system and documented to support that the requirement was fulfilled.</a:t>
            </a:r>
          </a:p>
          <a:p>
            <a:pPr>
              <a:buFont typeface="Arial" panose="020B0604020202020204" pitchFamily="34" charset="0"/>
              <a:buChar char="•"/>
              <a:defRPr/>
            </a:pPr>
            <a:endParaRPr lang="en-US" altLang="en-US" u="sng" dirty="0"/>
          </a:p>
          <a:p>
            <a:pPr>
              <a:buFont typeface="Arial" panose="020B0604020202020204" pitchFamily="34" charset="0"/>
              <a:buChar char="•"/>
              <a:defRPr/>
            </a:pPr>
            <a:r>
              <a:rPr lang="en-US" altLang="en-US" b="1" u="sng" dirty="0" smtClean="0"/>
              <a:t>Voluntary Cost Share </a:t>
            </a:r>
            <a:r>
              <a:rPr lang="en-US" altLang="en-US" dirty="0" smtClean="0"/>
              <a:t>is cost share that is not required by the sponsor.  Voluntary Cost Share will be classified as either Committed or Uncommitted cost share as follows:</a:t>
            </a:r>
          </a:p>
          <a:p>
            <a:pPr marL="0" indent="0">
              <a:buFont typeface="Wingdings" pitchFamily="2" charset="2"/>
              <a:buNone/>
              <a:defRPr/>
            </a:pPr>
            <a:endParaRPr lang="en-US" altLang="en-US" u="sng"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5100" y="76200"/>
            <a:ext cx="8885238" cy="609600"/>
          </a:xfrm>
        </p:spPr>
        <p:txBody>
          <a:bodyPr/>
          <a:lstStyle/>
          <a:p>
            <a:r>
              <a:rPr lang="en-US" altLang="en-US" smtClean="0"/>
              <a:t>Voluntary Committed and Uncommitted</a:t>
            </a:r>
          </a:p>
        </p:txBody>
      </p:sp>
      <p:sp>
        <p:nvSpPr>
          <p:cNvPr id="8195" name="Content Placeholder 2"/>
          <p:cNvSpPr>
            <a:spLocks noGrp="1"/>
          </p:cNvSpPr>
          <p:nvPr>
            <p:ph idx="1"/>
          </p:nvPr>
        </p:nvSpPr>
        <p:spPr/>
        <p:txBody>
          <a:bodyPr/>
          <a:lstStyle/>
          <a:p>
            <a:pPr lvl="1">
              <a:buFont typeface="Arial" charset="0"/>
              <a:buChar char="•"/>
            </a:pPr>
            <a:r>
              <a:rPr lang="en-US" altLang="en-US" b="1" u="sng" smtClean="0"/>
              <a:t>Voluntary Committed</a:t>
            </a:r>
            <a:r>
              <a:rPr lang="en-US" altLang="en-US" smtClean="0"/>
              <a:t>:  Voluntary cost share becomes “committed” when cost share is offered quantifiably in the proposal budget, budget justification or proposal narrative or is included to support M-01-06, Clarification of OMB A-21.  It is considered committed cost sharing once awarded by the sponsor.  It therefore must be recorded in the accounting system and documented to support that the requirement was fulfilled.</a:t>
            </a:r>
          </a:p>
          <a:p>
            <a:pPr lvl="1">
              <a:buFont typeface="Arial" charset="0"/>
              <a:buChar char="•"/>
            </a:pPr>
            <a:r>
              <a:rPr lang="en-US" altLang="en-US" b="1" u="sng" smtClean="0"/>
              <a:t>Voluntary Uncommitted</a:t>
            </a:r>
            <a:r>
              <a:rPr lang="en-US" altLang="en-US" b="1" smtClean="0"/>
              <a:t> </a:t>
            </a:r>
            <a:r>
              <a:rPr lang="en-US" altLang="en-US" smtClean="0"/>
              <a:t>Cost Share is cost share that is not required by the sponsor or quantified in the proposal budget, budget justification, or proposal narrative, or stated in the awarding documents.  This type of cost share need not be documented or reported in the accounting system.</a:t>
            </a:r>
          </a:p>
          <a:p>
            <a:pPr lvl="1">
              <a:buFont typeface="Wingdings" pitchFamily="2" charset="2"/>
              <a:buChar char="§"/>
            </a:pPr>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65100" y="76200"/>
            <a:ext cx="8885238" cy="609600"/>
          </a:xfrm>
        </p:spPr>
        <p:txBody>
          <a:bodyPr/>
          <a:lstStyle/>
          <a:p>
            <a:r>
              <a:rPr lang="en-US" altLang="en-US" smtClean="0"/>
              <a:t>Cash Charges</a:t>
            </a:r>
          </a:p>
        </p:txBody>
      </p:sp>
      <p:sp>
        <p:nvSpPr>
          <p:cNvPr id="9219" name="Content Placeholder 2"/>
          <p:cNvSpPr>
            <a:spLocks noGrp="1"/>
          </p:cNvSpPr>
          <p:nvPr>
            <p:ph idx="1"/>
          </p:nvPr>
        </p:nvSpPr>
        <p:spPr>
          <a:xfrm>
            <a:off x="258763" y="671513"/>
            <a:ext cx="8885237" cy="5335587"/>
          </a:xfrm>
        </p:spPr>
        <p:txBody>
          <a:bodyPr/>
          <a:lstStyle/>
          <a:p>
            <a:pPr marL="0" indent="0">
              <a:buFont typeface="Wingdings" pitchFamily="2" charset="2"/>
              <a:buNone/>
            </a:pPr>
            <a:r>
              <a:rPr lang="en-US" altLang="en-US" sz="3200" b="1" u="sng" smtClean="0"/>
              <a:t>Cash Charges</a:t>
            </a:r>
            <a:r>
              <a:rPr lang="en-US" altLang="en-US" sz="3200" smtClean="0"/>
              <a:t> represent actual cash transactions that are documented in the accounting system. </a:t>
            </a:r>
          </a:p>
          <a:p>
            <a:pPr marL="857250" lvl="1" indent="-457200">
              <a:buFont typeface="Arial" charset="0"/>
              <a:buChar char="•"/>
            </a:pPr>
            <a:r>
              <a:rPr lang="en-US" altLang="en-US" sz="2800" smtClean="0"/>
              <a:t>Faculty and staff time charged to the project</a:t>
            </a:r>
          </a:p>
          <a:p>
            <a:pPr marL="857250" lvl="1" indent="-457200">
              <a:buFont typeface="Arial" charset="0"/>
              <a:buChar char="•"/>
            </a:pPr>
            <a:r>
              <a:rPr lang="en-US" altLang="en-US" sz="2800" smtClean="0"/>
              <a:t>Supplies</a:t>
            </a:r>
          </a:p>
          <a:p>
            <a:pPr marL="857250" lvl="1" indent="-457200">
              <a:buFont typeface="Arial" charset="0"/>
              <a:buChar char="•"/>
            </a:pPr>
            <a:r>
              <a:rPr lang="en-US" altLang="en-US" sz="2800" smtClean="0"/>
              <a:t>Travel</a:t>
            </a:r>
          </a:p>
          <a:p>
            <a:pPr marL="857250" lvl="1" indent="-457200">
              <a:buFont typeface="Arial" charset="0"/>
              <a:buChar char="•"/>
            </a:pPr>
            <a:r>
              <a:rPr lang="en-US" altLang="en-US" sz="2800" smtClean="0"/>
              <a:t>Equipment</a:t>
            </a:r>
          </a:p>
          <a:p>
            <a:pPr marL="857250" lvl="1" indent="-457200">
              <a:buFont typeface="Arial" charset="0"/>
              <a:buChar char="•"/>
            </a:pPr>
            <a:r>
              <a:rPr lang="en-US" altLang="en-US" sz="2800" smtClean="0"/>
              <a:t>3</a:t>
            </a:r>
            <a:r>
              <a:rPr lang="en-US" altLang="en-US" sz="2800" baseline="30000" smtClean="0"/>
              <a:t>rd</a:t>
            </a:r>
            <a:r>
              <a:rPr lang="en-US" altLang="en-US" sz="2800" smtClean="0"/>
              <a:t> party cash donations</a:t>
            </a:r>
          </a:p>
        </p:txBody>
      </p:sp>
      <p:pic>
        <p:nvPicPr>
          <p:cNvPr id="9220" name="Picture 4" descr="C:\Users\ppf1\Desktop\mon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8525" y="3338513"/>
            <a:ext cx="24288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76200"/>
            <a:ext cx="8885238" cy="609600"/>
          </a:xfrm>
        </p:spPr>
        <p:txBody>
          <a:bodyPr/>
          <a:lstStyle/>
          <a:p>
            <a:r>
              <a:rPr lang="en-US" altLang="en-US" smtClean="0"/>
              <a:t>In-Kind (3</a:t>
            </a:r>
            <a:r>
              <a:rPr lang="en-US" altLang="en-US" baseline="30000" smtClean="0"/>
              <a:t>rd</a:t>
            </a:r>
            <a:r>
              <a:rPr lang="en-US" altLang="en-US" smtClean="0"/>
              <a:t> Party)</a:t>
            </a:r>
          </a:p>
        </p:txBody>
      </p:sp>
      <p:sp>
        <p:nvSpPr>
          <p:cNvPr id="10243" name="Content Placeholder 2"/>
          <p:cNvSpPr>
            <a:spLocks noGrp="1"/>
          </p:cNvSpPr>
          <p:nvPr>
            <p:ph idx="1"/>
          </p:nvPr>
        </p:nvSpPr>
        <p:spPr/>
        <p:txBody>
          <a:bodyPr/>
          <a:lstStyle/>
          <a:p>
            <a:pPr marL="0" indent="0">
              <a:buFont typeface="Wingdings" pitchFamily="2" charset="2"/>
              <a:buNone/>
            </a:pPr>
            <a:r>
              <a:rPr lang="en-US" altLang="en-US" sz="3200" b="1" u="sng" smtClean="0"/>
              <a:t>In-Kind</a:t>
            </a:r>
            <a:r>
              <a:rPr lang="en-US" altLang="en-US" sz="3200" smtClean="0"/>
              <a:t> costs are expenses borne by an external organization.  These costs can easily be identified, verified, and justified, but no cash transaction takes place.  These costs are not included in the accounting system, but may be offered as cost share on the sponsored agreement.</a:t>
            </a:r>
          </a:p>
          <a:p>
            <a:pPr marL="400050" lvl="1" indent="0">
              <a:buFontTx/>
              <a:buNone/>
            </a:pPr>
            <a:r>
              <a:rPr lang="en-US" altLang="en-US" sz="2800" smtClean="0"/>
              <a:t>Ex:  Donated labor, services, and space.</a:t>
            </a:r>
            <a:endParaRPr lang="en-US" altLang="en-US" sz="2800" u="sng"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6D1B00"/>
      </a:accent1>
      <a:accent2>
        <a:srgbClr val="6D1400"/>
      </a:accent2>
      <a:accent3>
        <a:srgbClr val="FFFFFF"/>
      </a:accent3>
      <a:accent4>
        <a:srgbClr val="000000"/>
      </a:accent4>
      <a:accent5>
        <a:srgbClr val="5C1000"/>
      </a:accent5>
      <a:accent6>
        <a:srgbClr val="591800"/>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26698</TotalTime>
  <Words>3877</Words>
  <Application>Microsoft Office PowerPoint</Application>
  <PresentationFormat>On-screen Show (4:3)</PresentationFormat>
  <Paragraphs>413</Paragraphs>
  <Slides>57</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Times New Roman</vt:lpstr>
      <vt:lpstr>MS PGothic</vt:lpstr>
      <vt:lpstr>Arial</vt:lpstr>
      <vt:lpstr>Calibri</vt:lpstr>
      <vt:lpstr>Wingdings</vt:lpstr>
      <vt:lpstr>Times</vt:lpstr>
      <vt:lpstr>1_Default Design</vt:lpstr>
      <vt:lpstr>Cost Share</vt:lpstr>
      <vt:lpstr> </vt:lpstr>
      <vt:lpstr> </vt:lpstr>
      <vt:lpstr>Definition</vt:lpstr>
      <vt:lpstr>Types of Cost Share</vt:lpstr>
      <vt:lpstr>Mandatory and Voluntary</vt:lpstr>
      <vt:lpstr>Voluntary Committed and Uncommitted</vt:lpstr>
      <vt:lpstr>Cash Charges</vt:lpstr>
      <vt:lpstr>In-Kind (3rd Party)</vt:lpstr>
      <vt:lpstr> Committed and Uncommitted Cost Share</vt:lpstr>
      <vt:lpstr>Is it Committed or Uncommitted???</vt:lpstr>
      <vt:lpstr>Is it Committed or Uncommitted???</vt:lpstr>
      <vt:lpstr>Just don’t do it!  Words to avoid that may indicate cost share…</vt:lpstr>
      <vt:lpstr>Policies and Regulations</vt:lpstr>
      <vt:lpstr>OMB Circular A-110</vt:lpstr>
      <vt:lpstr>OMB Circular A-21</vt:lpstr>
      <vt:lpstr>ONMI-Circular</vt:lpstr>
      <vt:lpstr>MSU Cost Share Policy</vt:lpstr>
      <vt:lpstr>MSU Cost Share Policy Highlights</vt:lpstr>
      <vt:lpstr>MSU Cost Share Policy:  Effort of Federal Funding</vt:lpstr>
      <vt:lpstr>MSU Cost Share Policy:  Effort on Federal Funding</vt:lpstr>
      <vt:lpstr>The Dark Side of Cost Share</vt:lpstr>
      <vt:lpstr>The Dark Side of Cost Share (cont.)</vt:lpstr>
      <vt:lpstr>The Dark Side of Cost Share (cont.)</vt:lpstr>
      <vt:lpstr>Understanding the Cost Share Requirements in a RFP</vt:lpstr>
      <vt:lpstr>Understanding the Cost Share Requirements in a RFP (cont.)</vt:lpstr>
      <vt:lpstr>Understanding the Cost Share Requirements in a RFP (cont.)</vt:lpstr>
      <vt:lpstr>Understanding the Cost Share Requirements in a RFP (cont.)</vt:lpstr>
      <vt:lpstr>Unallowable Cost Sharing</vt:lpstr>
      <vt:lpstr>Unallowable Cost Sharing (cont.)</vt:lpstr>
      <vt:lpstr>Expenditures that May Be Used as Cost Share</vt:lpstr>
      <vt:lpstr>Expenditures that May Be Used as Cost Share (cont.)</vt:lpstr>
      <vt:lpstr>Expenditures that May Be Used as Cost Share (cont.)</vt:lpstr>
      <vt:lpstr>Expenditures that May NOT be Used as Cost Share</vt:lpstr>
      <vt:lpstr>Proposal Stage</vt:lpstr>
      <vt:lpstr>Proposal Stage:  Budgeting</vt:lpstr>
      <vt:lpstr>Proposal Stage:  Documentation</vt:lpstr>
      <vt:lpstr>Proposal Stage:  Internal Approval Sheet</vt:lpstr>
      <vt:lpstr>Award Stage: Negotiation</vt:lpstr>
      <vt:lpstr>Award Stage</vt:lpstr>
      <vt:lpstr>Roles and Responsibilities</vt:lpstr>
      <vt:lpstr>Principle Investigator (PI)</vt:lpstr>
      <vt:lpstr>Departmental Administrator/Budget Manager</vt:lpstr>
      <vt:lpstr>Department Head/Center Director/Dean</vt:lpstr>
      <vt:lpstr>Sponsored Programs Administration</vt:lpstr>
      <vt:lpstr>Sponsored Programs Accounting</vt:lpstr>
      <vt:lpstr>Process of Fund Set-up</vt:lpstr>
      <vt:lpstr>Process of Fund Set-up</vt:lpstr>
      <vt:lpstr>How do I transfer funds to cover cost share expenditures?</vt:lpstr>
      <vt:lpstr>Indirect Cost on Cost Share</vt:lpstr>
      <vt:lpstr>Cost Share/Match</vt:lpstr>
      <vt:lpstr>Effort on Federally Sponsored Projects</vt:lpstr>
      <vt:lpstr>In-kind and/or 3rd Party Cost Share</vt:lpstr>
      <vt:lpstr>Cost Transfers on Cost Share Funds</vt:lpstr>
      <vt:lpstr>Reconciliation and Project Close-Out</vt:lpstr>
      <vt:lpstr>Time and Effort Report</vt:lpstr>
      <vt:lpstr>Questions?? </vt:lpstr>
    </vt:vector>
  </TitlesOfParts>
  <Company>Mississippi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the Future at Texas Tech University</dc:title>
  <dc:creator>Glenn Steele</dc:creator>
  <cp:lastModifiedBy>Cindy Wall</cp:lastModifiedBy>
  <cp:revision>542</cp:revision>
  <cp:lastPrinted>2014-03-05T22:31:55Z</cp:lastPrinted>
  <dcterms:created xsi:type="dcterms:W3CDTF">2013-08-23T17:29:53Z</dcterms:created>
  <dcterms:modified xsi:type="dcterms:W3CDTF">2014-03-27T18:50:58Z</dcterms:modified>
</cp:coreProperties>
</file>